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4"/>
  </p:notesMasterIdLst>
  <p:sldIdLst>
    <p:sldId id="274" r:id="rId5"/>
    <p:sldId id="308" r:id="rId6"/>
    <p:sldId id="307" r:id="rId7"/>
    <p:sldId id="309" r:id="rId8"/>
    <p:sldId id="310" r:id="rId9"/>
    <p:sldId id="317" r:id="rId10"/>
    <p:sldId id="318" r:id="rId11"/>
    <p:sldId id="319" r:id="rId12"/>
    <p:sldId id="320" r:id="rId13"/>
    <p:sldId id="321" r:id="rId14"/>
    <p:sldId id="324" r:id="rId15"/>
    <p:sldId id="325" r:id="rId16"/>
    <p:sldId id="326" r:id="rId17"/>
    <p:sldId id="327" r:id="rId18"/>
    <p:sldId id="328" r:id="rId19"/>
    <p:sldId id="329" r:id="rId20"/>
    <p:sldId id="331" r:id="rId21"/>
    <p:sldId id="332" r:id="rId22"/>
    <p:sldId id="31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B9E4"/>
    <a:srgbClr val="18BA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DF727B-9D2C-43E5-8A73-07D34E722663}" v="372" dt="2025-10-10T10:53:45.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0" autoAdjust="0"/>
    <p:restoredTop sz="95033" autoAdjust="0"/>
  </p:normalViewPr>
  <p:slideViewPr>
    <p:cSldViewPr snapToGrid="0">
      <p:cViewPr varScale="1">
        <p:scale>
          <a:sx n="82" d="100"/>
          <a:sy n="82" d="100"/>
        </p:scale>
        <p:origin x="72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skar choudhari" userId="b03a36227a7cfcc2" providerId="LiveId" clId="{896E3FDA-B444-4327-9BC6-04CA6BC7FC07}"/>
    <pc:docChg chg="delSld">
      <pc:chgData name="sanskar choudhari" userId="b03a36227a7cfcc2" providerId="LiveId" clId="{896E3FDA-B444-4327-9BC6-04CA6BC7FC07}" dt="2025-10-10T11:26:20.427" v="21" actId="47"/>
      <pc:docMkLst>
        <pc:docMk/>
      </pc:docMkLst>
      <pc:sldChg chg="del">
        <pc:chgData name="sanskar choudhari" userId="b03a36227a7cfcc2" providerId="LiveId" clId="{896E3FDA-B444-4327-9BC6-04CA6BC7FC07}" dt="2025-10-10T11:25:45.240" v="0" actId="47"/>
        <pc:sldMkLst>
          <pc:docMk/>
          <pc:sldMk cId="126771473" sldId="311"/>
        </pc:sldMkLst>
      </pc:sldChg>
      <pc:sldChg chg="del">
        <pc:chgData name="sanskar choudhari" userId="b03a36227a7cfcc2" providerId="LiveId" clId="{896E3FDA-B444-4327-9BC6-04CA6BC7FC07}" dt="2025-10-10T11:25:52.691" v="4" actId="47"/>
        <pc:sldMkLst>
          <pc:docMk/>
          <pc:sldMk cId="2216125890" sldId="312"/>
        </pc:sldMkLst>
      </pc:sldChg>
      <pc:sldChg chg="del">
        <pc:chgData name="sanskar choudhari" userId="b03a36227a7cfcc2" providerId="LiveId" clId="{896E3FDA-B444-4327-9BC6-04CA6BC7FC07}" dt="2025-10-10T11:25:47.260" v="1" actId="47"/>
        <pc:sldMkLst>
          <pc:docMk/>
          <pc:sldMk cId="3109401561" sldId="313"/>
        </pc:sldMkLst>
      </pc:sldChg>
      <pc:sldChg chg="del">
        <pc:chgData name="sanskar choudhari" userId="b03a36227a7cfcc2" providerId="LiveId" clId="{896E3FDA-B444-4327-9BC6-04CA6BC7FC07}" dt="2025-10-10T11:25:48.630" v="2" actId="47"/>
        <pc:sldMkLst>
          <pc:docMk/>
          <pc:sldMk cId="3327766117" sldId="314"/>
        </pc:sldMkLst>
      </pc:sldChg>
      <pc:sldChg chg="del">
        <pc:chgData name="sanskar choudhari" userId="b03a36227a7cfcc2" providerId="LiveId" clId="{896E3FDA-B444-4327-9BC6-04CA6BC7FC07}" dt="2025-10-10T11:25:51.011" v="3" actId="47"/>
        <pc:sldMkLst>
          <pc:docMk/>
          <pc:sldMk cId="4166322287" sldId="315"/>
        </pc:sldMkLst>
      </pc:sldChg>
      <pc:sldChg chg="del">
        <pc:chgData name="sanskar choudhari" userId="b03a36227a7cfcc2" providerId="LiveId" clId="{896E3FDA-B444-4327-9BC6-04CA6BC7FC07}" dt="2025-10-10T11:26:00.393" v="5" actId="47"/>
        <pc:sldMkLst>
          <pc:docMk/>
          <pc:sldMk cId="1348517837" sldId="330"/>
        </pc:sldMkLst>
      </pc:sldChg>
      <pc:sldChg chg="del">
        <pc:chgData name="sanskar choudhari" userId="b03a36227a7cfcc2" providerId="LiveId" clId="{896E3FDA-B444-4327-9BC6-04CA6BC7FC07}" dt="2025-10-10T11:26:03.156" v="6" actId="47"/>
        <pc:sldMkLst>
          <pc:docMk/>
          <pc:sldMk cId="3939773849" sldId="333"/>
        </pc:sldMkLst>
      </pc:sldChg>
      <pc:sldChg chg="del">
        <pc:chgData name="sanskar choudhari" userId="b03a36227a7cfcc2" providerId="LiveId" clId="{896E3FDA-B444-4327-9BC6-04CA6BC7FC07}" dt="2025-10-10T11:26:05.111" v="7" actId="47"/>
        <pc:sldMkLst>
          <pc:docMk/>
          <pc:sldMk cId="4080870961" sldId="334"/>
        </pc:sldMkLst>
      </pc:sldChg>
      <pc:sldChg chg="del">
        <pc:chgData name="sanskar choudhari" userId="b03a36227a7cfcc2" providerId="LiveId" clId="{896E3FDA-B444-4327-9BC6-04CA6BC7FC07}" dt="2025-10-10T11:26:06.717" v="8" actId="47"/>
        <pc:sldMkLst>
          <pc:docMk/>
          <pc:sldMk cId="2079002151" sldId="335"/>
        </pc:sldMkLst>
      </pc:sldChg>
      <pc:sldChg chg="del">
        <pc:chgData name="sanskar choudhari" userId="b03a36227a7cfcc2" providerId="LiveId" clId="{896E3FDA-B444-4327-9BC6-04CA6BC7FC07}" dt="2025-10-10T11:26:09.934" v="9" actId="47"/>
        <pc:sldMkLst>
          <pc:docMk/>
          <pc:sldMk cId="694145462" sldId="336"/>
        </pc:sldMkLst>
      </pc:sldChg>
      <pc:sldChg chg="del">
        <pc:chgData name="sanskar choudhari" userId="b03a36227a7cfcc2" providerId="LiveId" clId="{896E3FDA-B444-4327-9BC6-04CA6BC7FC07}" dt="2025-10-10T11:26:10.838" v="10" actId="47"/>
        <pc:sldMkLst>
          <pc:docMk/>
          <pc:sldMk cId="2990301796" sldId="337"/>
        </pc:sldMkLst>
      </pc:sldChg>
      <pc:sldChg chg="del">
        <pc:chgData name="sanskar choudhari" userId="b03a36227a7cfcc2" providerId="LiveId" clId="{896E3FDA-B444-4327-9BC6-04CA6BC7FC07}" dt="2025-10-10T11:26:11.893" v="11" actId="47"/>
        <pc:sldMkLst>
          <pc:docMk/>
          <pc:sldMk cId="3530698558" sldId="338"/>
        </pc:sldMkLst>
      </pc:sldChg>
      <pc:sldChg chg="del">
        <pc:chgData name="sanskar choudhari" userId="b03a36227a7cfcc2" providerId="LiveId" clId="{896E3FDA-B444-4327-9BC6-04CA6BC7FC07}" dt="2025-10-10T11:26:13.070" v="12" actId="47"/>
        <pc:sldMkLst>
          <pc:docMk/>
          <pc:sldMk cId="2267048446" sldId="339"/>
        </pc:sldMkLst>
      </pc:sldChg>
      <pc:sldChg chg="del">
        <pc:chgData name="sanskar choudhari" userId="b03a36227a7cfcc2" providerId="LiveId" clId="{896E3FDA-B444-4327-9BC6-04CA6BC7FC07}" dt="2025-10-10T11:26:13.807" v="13" actId="47"/>
        <pc:sldMkLst>
          <pc:docMk/>
          <pc:sldMk cId="2069909351" sldId="340"/>
        </pc:sldMkLst>
      </pc:sldChg>
      <pc:sldChg chg="del">
        <pc:chgData name="sanskar choudhari" userId="b03a36227a7cfcc2" providerId="LiveId" clId="{896E3FDA-B444-4327-9BC6-04CA6BC7FC07}" dt="2025-10-10T11:26:14.457" v="14" actId="47"/>
        <pc:sldMkLst>
          <pc:docMk/>
          <pc:sldMk cId="3984894603" sldId="342"/>
        </pc:sldMkLst>
      </pc:sldChg>
      <pc:sldChg chg="del">
        <pc:chgData name="sanskar choudhari" userId="b03a36227a7cfcc2" providerId="LiveId" clId="{896E3FDA-B444-4327-9BC6-04CA6BC7FC07}" dt="2025-10-10T11:26:15.453" v="15" actId="47"/>
        <pc:sldMkLst>
          <pc:docMk/>
          <pc:sldMk cId="2926121533" sldId="343"/>
        </pc:sldMkLst>
      </pc:sldChg>
      <pc:sldChg chg="del">
        <pc:chgData name="sanskar choudhari" userId="b03a36227a7cfcc2" providerId="LiveId" clId="{896E3FDA-B444-4327-9BC6-04CA6BC7FC07}" dt="2025-10-10T11:26:16.070" v="16" actId="47"/>
        <pc:sldMkLst>
          <pc:docMk/>
          <pc:sldMk cId="222692350" sldId="344"/>
        </pc:sldMkLst>
      </pc:sldChg>
      <pc:sldChg chg="del">
        <pc:chgData name="sanskar choudhari" userId="b03a36227a7cfcc2" providerId="LiveId" clId="{896E3FDA-B444-4327-9BC6-04CA6BC7FC07}" dt="2025-10-10T11:26:16.622" v="17" actId="47"/>
        <pc:sldMkLst>
          <pc:docMk/>
          <pc:sldMk cId="1016525949" sldId="345"/>
        </pc:sldMkLst>
      </pc:sldChg>
      <pc:sldChg chg="del">
        <pc:chgData name="sanskar choudhari" userId="b03a36227a7cfcc2" providerId="LiveId" clId="{896E3FDA-B444-4327-9BC6-04CA6BC7FC07}" dt="2025-10-10T11:26:18.138" v="19" actId="47"/>
        <pc:sldMkLst>
          <pc:docMk/>
          <pc:sldMk cId="1008558515" sldId="346"/>
        </pc:sldMkLst>
      </pc:sldChg>
      <pc:sldChg chg="del">
        <pc:chgData name="sanskar choudhari" userId="b03a36227a7cfcc2" providerId="LiveId" clId="{896E3FDA-B444-4327-9BC6-04CA6BC7FC07}" dt="2025-10-10T11:26:18.472" v="20" actId="47"/>
        <pc:sldMkLst>
          <pc:docMk/>
          <pc:sldMk cId="1241495694" sldId="347"/>
        </pc:sldMkLst>
      </pc:sldChg>
      <pc:sldChg chg="del">
        <pc:chgData name="sanskar choudhari" userId="b03a36227a7cfcc2" providerId="LiveId" clId="{896E3FDA-B444-4327-9BC6-04CA6BC7FC07}" dt="2025-10-10T11:26:20.427" v="21" actId="47"/>
        <pc:sldMkLst>
          <pc:docMk/>
          <pc:sldMk cId="3235926880" sldId="348"/>
        </pc:sldMkLst>
      </pc:sldChg>
      <pc:sldChg chg="del">
        <pc:chgData name="sanskar choudhari" userId="b03a36227a7cfcc2" providerId="LiveId" clId="{896E3FDA-B444-4327-9BC6-04CA6BC7FC07}" dt="2025-10-10T11:26:17.688" v="18" actId="47"/>
        <pc:sldMkLst>
          <pc:docMk/>
          <pc:sldMk cId="1004078253" sldId="34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10/10/2025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689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10/10/2025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572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10/10/2025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1562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10/10/2025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4859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235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9114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2773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1586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10/10/2025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31530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10/10/2025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584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10/10/2025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65219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2020104020203"/>
              <a:ea typeface="+mn-ea"/>
              <a:cs typeface="+mn-cs"/>
            </a:endParaRPr>
          </a:p>
        </p:txBody>
      </p:sp>
      <p:pic>
        <p:nvPicPr>
          <p:cNvPr id="9" name="Picture 8">
            <a:extLst>
              <a:ext uri="{FF2B5EF4-FFF2-40B4-BE49-F238E27FC236}">
                <a16:creationId xmlns:a16="http://schemas.microsoft.com/office/drawing/2014/main" id="{EF0A591C-6B7E-1460-E000-E685369C99E0}"/>
              </a:ext>
            </a:extLst>
          </p:cNvPr>
          <p:cNvPicPr>
            <a:picLocks noChangeAspect="1"/>
          </p:cNvPicPr>
          <p:nvPr/>
        </p:nvPicPr>
        <p:blipFill>
          <a:blip r:embed="rId3">
            <a:alphaModFix amt="70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983235" y="462117"/>
            <a:ext cx="10225530" cy="681568"/>
          </a:xfrm>
        </p:spPr>
        <p:txBody>
          <a:bodyPr>
            <a:normAutofit/>
          </a:bodyPr>
          <a:lstStyle/>
          <a:p>
            <a:r>
              <a:rPr lang="en-US" sz="3000" dirty="0">
                <a:solidFill>
                  <a:schemeClr val="tx1"/>
                </a:solidFill>
              </a:rPr>
              <a:t>Team : 06</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983235" y="1348503"/>
            <a:ext cx="10225530" cy="1958568"/>
          </a:xfrm>
        </p:spPr>
        <p:txBody>
          <a:bodyPr>
            <a:normAutofit/>
          </a:bodyPr>
          <a:lstStyle/>
          <a:p>
            <a:r>
              <a:rPr lang="en-US" sz="5400" dirty="0">
                <a:solidFill>
                  <a:schemeClr val="tx1"/>
                </a:solidFill>
                <a:latin typeface="+mj-lt"/>
              </a:rPr>
              <a:t>Food brand understand customer trend</a:t>
            </a:r>
          </a:p>
        </p:txBody>
      </p:sp>
      <p:sp>
        <p:nvSpPr>
          <p:cNvPr id="10" name="TextBox 9">
            <a:extLst>
              <a:ext uri="{FF2B5EF4-FFF2-40B4-BE49-F238E27FC236}">
                <a16:creationId xmlns:a16="http://schemas.microsoft.com/office/drawing/2014/main" id="{C9F5C793-0DEF-A06B-59DB-C71FDD8CE009}"/>
              </a:ext>
            </a:extLst>
          </p:cNvPr>
          <p:cNvSpPr txBox="1"/>
          <p:nvPr/>
        </p:nvSpPr>
        <p:spPr>
          <a:xfrm>
            <a:off x="8514745" y="5990913"/>
            <a:ext cx="3559277" cy="646331"/>
          </a:xfrm>
          <a:prstGeom prst="rect">
            <a:avLst/>
          </a:prstGeom>
          <a:noFill/>
        </p:spPr>
        <p:txBody>
          <a:bodyPr wrap="square" rtlCol="0">
            <a:spAutoFit/>
          </a:bodyPr>
          <a:lstStyle/>
          <a:p>
            <a:r>
              <a:rPr lang="en-IN" dirty="0">
                <a:latin typeface="Montserrat ExtraBold" pitchFamily="2" charset="0"/>
                <a:cs typeface="Poppins Medium" panose="00000600000000000000" pitchFamily="2" charset="0"/>
              </a:rPr>
              <a:t>GUIDANCE BY : PAVITHRA KANNAN MAM</a:t>
            </a:r>
          </a:p>
        </p:txBody>
      </p:sp>
      <p:pic>
        <p:nvPicPr>
          <p:cNvPr id="14" name="Picture 13">
            <a:extLst>
              <a:ext uri="{FF2B5EF4-FFF2-40B4-BE49-F238E27FC236}">
                <a16:creationId xmlns:a16="http://schemas.microsoft.com/office/drawing/2014/main" id="{74363BE2-0634-0F2F-C38A-B6DFC33ECC96}"/>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rot="5400000">
            <a:off x="7837800" y="6034594"/>
            <a:ext cx="558967" cy="558967"/>
          </a:xfrm>
          <a:prstGeom prst="rect">
            <a:avLst/>
          </a:prstGeom>
        </p:spPr>
      </p:pic>
    </p:spTree>
    <p:extLst>
      <p:ext uri="{BB962C8B-B14F-4D97-AF65-F5344CB8AC3E}">
        <p14:creationId xmlns:p14="http://schemas.microsoft.com/office/powerpoint/2010/main" val="1205248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37F62-FC12-8681-34C3-C2BF187F50FD}"/>
            </a:ext>
          </a:extLst>
        </p:cNvPr>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1464FAB-3C14-4478-4E1A-53D0D52F4B06}"/>
              </a:ext>
            </a:extLst>
          </p:cNvPr>
          <p:cNvCxnSpPr>
            <a:cxnSpLocks/>
          </p:cNvCxnSpPr>
          <p:nvPr/>
        </p:nvCxnSpPr>
        <p:spPr>
          <a:xfrm>
            <a:off x="0" y="4830044"/>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479AE865-1C03-D503-75E3-481C6A303CEF}"/>
              </a:ext>
            </a:extLst>
          </p:cNvPr>
          <p:cNvSpPr>
            <a:spLocks noGrp="1"/>
          </p:cNvSpPr>
          <p:nvPr>
            <p:ph type="title"/>
          </p:nvPr>
        </p:nvSpPr>
        <p:spPr>
          <a:xfrm>
            <a:off x="581195" y="655445"/>
            <a:ext cx="11029616" cy="656106"/>
          </a:xfrm>
        </p:spPr>
        <p:txBody>
          <a:bodyPr>
            <a:normAutofit fontScale="90000"/>
          </a:bodyPr>
          <a:lstStyle/>
          <a:p>
            <a:pPr algn="ctr"/>
            <a:r>
              <a:rPr lang="en-US" sz="4000" dirty="0"/>
              <a:t>Key Insights from Sentiment Analysis</a:t>
            </a:r>
            <a:endParaRPr lang="en-IN" sz="4000" dirty="0"/>
          </a:p>
        </p:txBody>
      </p:sp>
      <p:sp>
        <p:nvSpPr>
          <p:cNvPr id="8" name="TextBox 7">
            <a:extLst>
              <a:ext uri="{FF2B5EF4-FFF2-40B4-BE49-F238E27FC236}">
                <a16:creationId xmlns:a16="http://schemas.microsoft.com/office/drawing/2014/main" id="{46C114D9-C2E9-7642-4F78-4A63677B110C}"/>
              </a:ext>
            </a:extLst>
          </p:cNvPr>
          <p:cNvSpPr txBox="1"/>
          <p:nvPr/>
        </p:nvSpPr>
        <p:spPr>
          <a:xfrm>
            <a:off x="384546" y="1526264"/>
            <a:ext cx="5514809" cy="1600438"/>
          </a:xfrm>
          <a:prstGeom prst="rect">
            <a:avLst/>
          </a:prstGeom>
          <a:noFill/>
        </p:spPr>
        <p:txBody>
          <a:bodyPr wrap="square" rtlCol="0">
            <a:spAutoFit/>
          </a:bodyPr>
          <a:lstStyle/>
          <a:p>
            <a:r>
              <a:rPr lang="en-US" b="1" dirty="0">
                <a:latin typeface="Poppins Medium" panose="00000600000000000000" pitchFamily="2" charset="0"/>
                <a:cs typeface="Poppins Medium" panose="00000600000000000000" pitchFamily="2" charset="0"/>
              </a:rPr>
              <a:t>Review Volume &amp; Sentiment Breakdown :</a:t>
            </a: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49K total reviews analyzed</a:t>
            </a: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899 positive reviews (1.85% excellent)</a:t>
            </a: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17K good reviews (34.43%)</a:t>
            </a: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11K average reviews (23.33%)</a:t>
            </a: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20K poor reviews (40.39%)</a:t>
            </a:r>
          </a:p>
        </p:txBody>
      </p:sp>
      <p:sp>
        <p:nvSpPr>
          <p:cNvPr id="3" name="TextBox 2">
            <a:extLst>
              <a:ext uri="{FF2B5EF4-FFF2-40B4-BE49-F238E27FC236}">
                <a16:creationId xmlns:a16="http://schemas.microsoft.com/office/drawing/2014/main" id="{523A9112-4974-4A46-D73C-91237E681339}"/>
              </a:ext>
            </a:extLst>
          </p:cNvPr>
          <p:cNvSpPr txBox="1"/>
          <p:nvPr/>
        </p:nvSpPr>
        <p:spPr>
          <a:xfrm>
            <a:off x="6179585" y="1526264"/>
            <a:ext cx="5514809" cy="1384995"/>
          </a:xfrm>
          <a:prstGeom prst="rect">
            <a:avLst/>
          </a:prstGeom>
          <a:noFill/>
        </p:spPr>
        <p:txBody>
          <a:bodyPr wrap="square" rtlCol="0">
            <a:spAutoFit/>
          </a:bodyPr>
          <a:lstStyle/>
          <a:p>
            <a:r>
              <a:rPr lang="en-IN" b="1" dirty="0">
                <a:latin typeface="Poppins Medium" panose="00000600000000000000" pitchFamily="2" charset="0"/>
                <a:cs typeface="Poppins Medium" panose="00000600000000000000" pitchFamily="2" charset="0"/>
              </a:rPr>
              <a:t>Average Ratings &amp; Delivery Time </a:t>
            </a:r>
            <a:r>
              <a:rPr lang="en-US" b="1" dirty="0">
                <a:latin typeface="Poppins Medium" panose="00000600000000000000" pitchFamily="2" charset="0"/>
                <a:cs typeface="Poppins Medium" panose="00000600000000000000" pitchFamily="2" charset="0"/>
              </a:rPr>
              <a:t>49K total reviews analyzed :</a:t>
            </a:r>
          </a:p>
          <a:p>
            <a:pPr marL="285750" indent="-285750">
              <a:buFont typeface="Wingdings" panose="05000000000000000000" pitchFamily="2" charset="2"/>
              <a:buChar char="Ø"/>
            </a:pPr>
            <a:r>
              <a:rPr lang="en-IN" sz="1600" dirty="0">
                <a:latin typeface="Poppins Medium" panose="00000600000000000000" pitchFamily="2" charset="0"/>
                <a:cs typeface="Poppins Medium" panose="00000600000000000000" pitchFamily="2" charset="0"/>
              </a:rPr>
              <a:t>Average rating: </a:t>
            </a:r>
            <a:r>
              <a:rPr lang="en-IN" sz="1600" b="1" dirty="0">
                <a:latin typeface="Poppins Medium" panose="00000600000000000000" pitchFamily="2" charset="0"/>
                <a:cs typeface="Poppins Medium" panose="00000600000000000000" pitchFamily="2" charset="0"/>
              </a:rPr>
              <a:t>3.63</a:t>
            </a: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Average delivery time: </a:t>
            </a:r>
            <a:r>
              <a:rPr lang="en-US" sz="1600" b="1" dirty="0">
                <a:latin typeface="Poppins Medium" panose="00000600000000000000" pitchFamily="2" charset="0"/>
                <a:cs typeface="Poppins Medium" panose="00000600000000000000" pitchFamily="2" charset="0"/>
              </a:rPr>
              <a:t>54 mins</a:t>
            </a:r>
            <a:r>
              <a:rPr lang="en-US" sz="1600" dirty="0">
                <a:latin typeface="Poppins Medium" panose="00000600000000000000" pitchFamily="2" charset="0"/>
                <a:cs typeface="Poppins Medium" panose="00000600000000000000" pitchFamily="2" charset="0"/>
              </a:rPr>
              <a:t> → slower delivery linked to lower satisfaction</a:t>
            </a:r>
            <a:endParaRPr lang="en-US" sz="1600" b="1" dirty="0">
              <a:latin typeface="Poppins Medium" panose="00000600000000000000" pitchFamily="2" charset="0"/>
              <a:cs typeface="Poppins Medium" panose="00000600000000000000" pitchFamily="2" charset="0"/>
            </a:endParaRPr>
          </a:p>
        </p:txBody>
      </p:sp>
      <p:sp>
        <p:nvSpPr>
          <p:cNvPr id="4" name="TextBox 3">
            <a:extLst>
              <a:ext uri="{FF2B5EF4-FFF2-40B4-BE49-F238E27FC236}">
                <a16:creationId xmlns:a16="http://schemas.microsoft.com/office/drawing/2014/main" id="{448FBC42-F330-98A5-C32D-A5F1DCB64B66}"/>
              </a:ext>
            </a:extLst>
          </p:cNvPr>
          <p:cNvSpPr txBox="1"/>
          <p:nvPr/>
        </p:nvSpPr>
        <p:spPr>
          <a:xfrm>
            <a:off x="384546" y="3229606"/>
            <a:ext cx="5514809" cy="1354217"/>
          </a:xfrm>
          <a:prstGeom prst="rect">
            <a:avLst/>
          </a:prstGeom>
          <a:noFill/>
        </p:spPr>
        <p:txBody>
          <a:bodyPr wrap="square" rtlCol="0">
            <a:spAutoFit/>
          </a:bodyPr>
          <a:lstStyle/>
          <a:p>
            <a:r>
              <a:rPr lang="en-IN" b="1" dirty="0">
                <a:latin typeface="Poppins Medium" panose="00000600000000000000" pitchFamily="2" charset="0"/>
                <a:cs typeface="Poppins Medium" panose="00000600000000000000" pitchFamily="2" charset="0"/>
              </a:rPr>
              <a:t>Regional Preferences : </a:t>
            </a: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Ratings vary by city; Pune and Mumbai have the lowest ratings</a:t>
            </a: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Delivery time longer in certain areas correlates with dissatisfaction</a:t>
            </a:r>
            <a:endParaRPr lang="en-IN" sz="1600" b="1" dirty="0">
              <a:latin typeface="Poppins Medium" panose="00000600000000000000" pitchFamily="2" charset="0"/>
              <a:cs typeface="Poppins Medium" panose="00000600000000000000" pitchFamily="2" charset="0"/>
            </a:endParaRPr>
          </a:p>
        </p:txBody>
      </p:sp>
      <p:sp>
        <p:nvSpPr>
          <p:cNvPr id="5" name="TextBox 4">
            <a:extLst>
              <a:ext uri="{FF2B5EF4-FFF2-40B4-BE49-F238E27FC236}">
                <a16:creationId xmlns:a16="http://schemas.microsoft.com/office/drawing/2014/main" id="{AA401C75-8198-EED8-E670-F2B2FE1130ED}"/>
              </a:ext>
            </a:extLst>
          </p:cNvPr>
          <p:cNvSpPr txBox="1"/>
          <p:nvPr/>
        </p:nvSpPr>
        <p:spPr>
          <a:xfrm>
            <a:off x="6096000" y="3229606"/>
            <a:ext cx="5514809" cy="1600438"/>
          </a:xfrm>
          <a:prstGeom prst="rect">
            <a:avLst/>
          </a:prstGeom>
          <a:noFill/>
        </p:spPr>
        <p:txBody>
          <a:bodyPr wrap="square" rtlCol="0">
            <a:spAutoFit/>
          </a:bodyPr>
          <a:lstStyle/>
          <a:p>
            <a:r>
              <a:rPr lang="en-IN" b="1" dirty="0">
                <a:latin typeface="Poppins Medium" panose="00000600000000000000" pitchFamily="2" charset="0"/>
                <a:cs typeface="Poppins Medium" panose="00000600000000000000" pitchFamily="2" charset="0"/>
              </a:rPr>
              <a:t>Cuisine &amp; Price Insights :</a:t>
            </a: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Certain cuisines like Bakery Desserts more likely to get poor feedback</a:t>
            </a: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High-priced restaurants generally receive better ratings → customer willingness to pay for premium options</a:t>
            </a:r>
            <a:endParaRPr lang="en-IN" sz="1600" b="1" dirty="0">
              <a:latin typeface="Poppins Medium" panose="00000600000000000000" pitchFamily="2" charset="0"/>
              <a:cs typeface="Poppins Medium" panose="00000600000000000000" pitchFamily="2" charset="0"/>
            </a:endParaRPr>
          </a:p>
        </p:txBody>
      </p:sp>
      <p:cxnSp>
        <p:nvCxnSpPr>
          <p:cNvPr id="10" name="Straight Connector 9">
            <a:extLst>
              <a:ext uri="{FF2B5EF4-FFF2-40B4-BE49-F238E27FC236}">
                <a16:creationId xmlns:a16="http://schemas.microsoft.com/office/drawing/2014/main" id="{3546C4B0-5CE4-76DD-0084-53E40A4F7320}"/>
              </a:ext>
            </a:extLst>
          </p:cNvPr>
          <p:cNvCxnSpPr/>
          <p:nvPr/>
        </p:nvCxnSpPr>
        <p:spPr>
          <a:xfrm>
            <a:off x="0" y="3147611"/>
            <a:ext cx="12192000"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2AEF6A8-DEC6-2536-CC14-2B6E48E3E49F}"/>
              </a:ext>
            </a:extLst>
          </p:cNvPr>
          <p:cNvCxnSpPr/>
          <p:nvPr/>
        </p:nvCxnSpPr>
        <p:spPr>
          <a:xfrm>
            <a:off x="0" y="1432854"/>
            <a:ext cx="12192000"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733C561-7FAD-AC78-DB97-E3DE4A2649B9}"/>
              </a:ext>
            </a:extLst>
          </p:cNvPr>
          <p:cNvCxnSpPr>
            <a:cxnSpLocks/>
          </p:cNvCxnSpPr>
          <p:nvPr/>
        </p:nvCxnSpPr>
        <p:spPr>
          <a:xfrm>
            <a:off x="6028543" y="1432854"/>
            <a:ext cx="0" cy="5425146"/>
          </a:xfrm>
          <a:prstGeom prst="line">
            <a:avLst/>
          </a:prstGeom>
        </p:spPr>
        <p:style>
          <a:lnRef idx="1">
            <a:schemeClr val="dk1"/>
          </a:lnRef>
          <a:fillRef idx="0">
            <a:schemeClr val="dk1"/>
          </a:fillRef>
          <a:effectRef idx="0">
            <a:schemeClr val="dk1"/>
          </a:effectRef>
          <a:fontRef idx="minor">
            <a:schemeClr val="tx1"/>
          </a:fontRef>
        </p:style>
      </p:cxnSp>
      <p:pic>
        <p:nvPicPr>
          <p:cNvPr id="38" name="Picture 37">
            <a:extLst>
              <a:ext uri="{FF2B5EF4-FFF2-40B4-BE49-F238E27FC236}">
                <a16:creationId xmlns:a16="http://schemas.microsoft.com/office/drawing/2014/main" id="{F960AC1C-1AE3-612C-7A7E-479F80D9B676}"/>
              </a:ext>
            </a:extLst>
          </p:cNvPr>
          <p:cNvPicPr>
            <a:picLocks noChangeAspect="1"/>
          </p:cNvPicPr>
          <p:nvPr/>
        </p:nvPicPr>
        <p:blipFill>
          <a:blip r:embed="rId2"/>
          <a:stretch>
            <a:fillRect/>
          </a:stretch>
        </p:blipFill>
        <p:spPr>
          <a:xfrm>
            <a:off x="1041878" y="693797"/>
            <a:ext cx="541629" cy="541629"/>
          </a:xfrm>
          <a:prstGeom prst="rect">
            <a:avLst/>
          </a:prstGeom>
        </p:spPr>
      </p:pic>
      <p:sp>
        <p:nvSpPr>
          <p:cNvPr id="42" name="TextBox 41">
            <a:extLst>
              <a:ext uri="{FF2B5EF4-FFF2-40B4-BE49-F238E27FC236}">
                <a16:creationId xmlns:a16="http://schemas.microsoft.com/office/drawing/2014/main" id="{0DF5AB35-D2BA-DCC4-1337-1C870A0D323C}"/>
              </a:ext>
            </a:extLst>
          </p:cNvPr>
          <p:cNvSpPr txBox="1"/>
          <p:nvPr/>
        </p:nvSpPr>
        <p:spPr>
          <a:xfrm>
            <a:off x="362693" y="4977619"/>
            <a:ext cx="5514809" cy="1384995"/>
          </a:xfrm>
          <a:prstGeom prst="rect">
            <a:avLst/>
          </a:prstGeom>
          <a:noFill/>
        </p:spPr>
        <p:txBody>
          <a:bodyPr wrap="square" rtlCol="0">
            <a:spAutoFit/>
          </a:bodyPr>
          <a:lstStyle/>
          <a:p>
            <a:r>
              <a:rPr lang="en-US" b="1" dirty="0">
                <a:latin typeface="Poppins Medium" panose="00000600000000000000" pitchFamily="2" charset="0"/>
                <a:cs typeface="Poppins Medium" panose="00000600000000000000" pitchFamily="2" charset="0"/>
              </a:rPr>
              <a:t>Cuisine Preferences and Sentiment : </a:t>
            </a:r>
          </a:p>
          <a:p>
            <a:endParaRPr lang="en-US" sz="1600" b="1"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IN" sz="1600" dirty="0">
                <a:latin typeface="Poppins Medium" panose="00000600000000000000" pitchFamily="2" charset="0"/>
                <a:cs typeface="Poppins Medium" panose="00000600000000000000" pitchFamily="2" charset="0"/>
              </a:rPr>
              <a:t>Andhra cuisine</a:t>
            </a:r>
            <a:r>
              <a:rPr lang="en-US" sz="1600" dirty="0">
                <a:latin typeface="Poppins Medium" panose="00000600000000000000" pitchFamily="2" charset="0"/>
                <a:cs typeface="Poppins Medium" panose="00000600000000000000" pitchFamily="2" charset="0"/>
              </a:rPr>
              <a:t> → </a:t>
            </a:r>
            <a:r>
              <a:rPr lang="en-IN" sz="1600" dirty="0">
                <a:latin typeface="Poppins Medium" panose="00000600000000000000" pitchFamily="2" charset="0"/>
                <a:cs typeface="Poppins Medium" panose="00000600000000000000" pitchFamily="2" charset="0"/>
              </a:rPr>
              <a:t>exceptional performer. </a:t>
            </a:r>
          </a:p>
          <a:p>
            <a:pPr marL="285750" indent="-285750">
              <a:buFont typeface="Wingdings" panose="05000000000000000000" pitchFamily="2" charset="2"/>
              <a:buChar char="Ø"/>
            </a:pPr>
            <a:r>
              <a:rPr lang="en-IN" sz="1600" dirty="0">
                <a:latin typeface="Poppins Medium" panose="00000600000000000000" pitchFamily="2" charset="0"/>
                <a:cs typeface="Poppins Medium" panose="00000600000000000000" pitchFamily="2" charset="0"/>
              </a:rPr>
              <a:t>Fast-Food and Chinese</a:t>
            </a:r>
            <a:r>
              <a:rPr lang="en-US" sz="1600" dirty="0">
                <a:latin typeface="Poppins Medium" panose="00000600000000000000" pitchFamily="2" charset="0"/>
                <a:cs typeface="Poppins Medium" panose="00000600000000000000" pitchFamily="2" charset="0"/>
              </a:rPr>
              <a:t> →</a:t>
            </a:r>
            <a:r>
              <a:rPr lang="en-IN" b="1" dirty="0"/>
              <a:t> </a:t>
            </a:r>
            <a:r>
              <a:rPr lang="en-IN" sz="1600" dirty="0">
                <a:latin typeface="Poppins Medium" panose="00000600000000000000" pitchFamily="2" charset="0"/>
                <a:cs typeface="Poppins Medium" panose="00000600000000000000" pitchFamily="2" charset="0"/>
              </a:rPr>
              <a:t>broadly popular</a:t>
            </a:r>
            <a:r>
              <a:rPr lang="en-US" sz="1600" dirty="0">
                <a:latin typeface="Poppins Medium" panose="00000600000000000000" pitchFamily="2" charset="0"/>
                <a:cs typeface="Poppins Medium" panose="00000600000000000000" pitchFamily="2" charset="0"/>
              </a:rPr>
              <a:t>.</a:t>
            </a: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Seafood &amp; Healthy → get top ratings.</a:t>
            </a:r>
          </a:p>
        </p:txBody>
      </p:sp>
      <p:sp>
        <p:nvSpPr>
          <p:cNvPr id="43" name="TextBox 42">
            <a:extLst>
              <a:ext uri="{FF2B5EF4-FFF2-40B4-BE49-F238E27FC236}">
                <a16:creationId xmlns:a16="http://schemas.microsoft.com/office/drawing/2014/main" id="{6B0DDCD5-8D14-7ED8-41F9-3A8E09F1583C}"/>
              </a:ext>
            </a:extLst>
          </p:cNvPr>
          <p:cNvSpPr txBox="1"/>
          <p:nvPr/>
        </p:nvSpPr>
        <p:spPr>
          <a:xfrm>
            <a:off x="6188599" y="4977619"/>
            <a:ext cx="5514809" cy="1600438"/>
          </a:xfrm>
          <a:prstGeom prst="rect">
            <a:avLst/>
          </a:prstGeom>
          <a:noFill/>
        </p:spPr>
        <p:txBody>
          <a:bodyPr wrap="square" rtlCol="0">
            <a:spAutoFit/>
          </a:bodyPr>
          <a:lstStyle/>
          <a:p>
            <a:r>
              <a:rPr lang="en-US" b="1" dirty="0">
                <a:latin typeface="Poppins Medium" panose="00000600000000000000" pitchFamily="2" charset="0"/>
                <a:cs typeface="Poppins Medium" panose="00000600000000000000" pitchFamily="2" charset="0"/>
              </a:rPr>
              <a:t>Seasonal and Time-Based Trends :</a:t>
            </a: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Sentiment varies by month → festive seasons and order surges impact service quality.</a:t>
            </a:r>
          </a:p>
          <a:p>
            <a:pPr marL="285750" indent="-285750">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Poor reviews spike during high-demand periods → brands should enhance logistics and staffing during peak times.</a:t>
            </a:r>
            <a:endParaRPr lang="en-IN" sz="1600" b="1" dirty="0">
              <a:latin typeface="Poppins Medium" panose="00000600000000000000" pitchFamily="2" charset="0"/>
              <a:cs typeface="Poppins Medium" panose="00000600000000000000" pitchFamily="2" charset="0"/>
            </a:endParaRPr>
          </a:p>
        </p:txBody>
      </p:sp>
      <p:pic>
        <p:nvPicPr>
          <p:cNvPr id="6" name="Picture 5">
            <a:extLst>
              <a:ext uri="{FF2B5EF4-FFF2-40B4-BE49-F238E27FC236}">
                <a16:creationId xmlns:a16="http://schemas.microsoft.com/office/drawing/2014/main" id="{FE59A0EA-1986-08C8-0D30-153BB8F1024D}"/>
              </a:ext>
            </a:extLst>
          </p:cNvPr>
          <p:cNvPicPr>
            <a:picLocks noChangeAspect="1"/>
          </p:cNvPicPr>
          <p:nvPr/>
        </p:nvPicPr>
        <p:blipFill>
          <a:blip r:embed="rId3">
            <a:alphaModFix amt="5000"/>
          </a:blip>
          <a:stretch>
            <a:fillRect/>
          </a:stretch>
        </p:blipFill>
        <p:spPr>
          <a:xfrm>
            <a:off x="6096000" y="1041671"/>
            <a:ext cx="5843691" cy="5843691"/>
          </a:xfrm>
          <a:prstGeom prst="rect">
            <a:avLst/>
          </a:prstGeom>
        </p:spPr>
      </p:pic>
    </p:spTree>
    <p:extLst>
      <p:ext uri="{BB962C8B-B14F-4D97-AF65-F5344CB8AC3E}">
        <p14:creationId xmlns:p14="http://schemas.microsoft.com/office/powerpoint/2010/main" val="4158040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54ADB-268C-EC2A-8656-4D19A69487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154881-61A9-B401-8844-95F742896F0E}"/>
              </a:ext>
            </a:extLst>
          </p:cNvPr>
          <p:cNvSpPr>
            <a:spLocks noGrp="1"/>
          </p:cNvSpPr>
          <p:nvPr>
            <p:ph type="title"/>
          </p:nvPr>
        </p:nvSpPr>
        <p:spPr>
          <a:xfrm>
            <a:off x="581195" y="776748"/>
            <a:ext cx="11029616" cy="656106"/>
          </a:xfrm>
        </p:spPr>
        <p:txBody>
          <a:bodyPr>
            <a:normAutofit fontScale="90000"/>
          </a:bodyPr>
          <a:lstStyle/>
          <a:p>
            <a:pPr algn="ctr"/>
            <a:r>
              <a:rPr lang="en-US" sz="4400" dirty="0"/>
              <a:t>Key Insights from Sentiment Analysis</a:t>
            </a:r>
            <a:endParaRPr lang="en-IN" sz="4000" dirty="0"/>
          </a:p>
        </p:txBody>
      </p:sp>
      <p:sp>
        <p:nvSpPr>
          <p:cNvPr id="8" name="TextBox 7">
            <a:extLst>
              <a:ext uri="{FF2B5EF4-FFF2-40B4-BE49-F238E27FC236}">
                <a16:creationId xmlns:a16="http://schemas.microsoft.com/office/drawing/2014/main" id="{17637F25-46FB-7DAF-2E3D-D9C6BFD04DE6}"/>
              </a:ext>
            </a:extLst>
          </p:cNvPr>
          <p:cNvSpPr txBox="1"/>
          <p:nvPr/>
        </p:nvSpPr>
        <p:spPr>
          <a:xfrm>
            <a:off x="581189" y="2468510"/>
            <a:ext cx="11029618" cy="4216539"/>
          </a:xfrm>
          <a:prstGeom prst="rect">
            <a:avLst/>
          </a:prstGeom>
          <a:noFill/>
        </p:spPr>
        <p:txBody>
          <a:bodyPr wrap="square" rtlCol="0">
            <a:spAutoFit/>
          </a:bodyPr>
          <a:lstStyle/>
          <a:p>
            <a:r>
              <a:rPr lang="en-US" b="1" dirty="0">
                <a:latin typeface="Poppins Medium" panose="00000600000000000000" pitchFamily="2" charset="0"/>
                <a:cs typeface="Poppins Medium" panose="00000600000000000000" pitchFamily="2" charset="0"/>
              </a:rPr>
              <a:t>We analyzed a total of 49,000 customer reviews, and classified them into four categories :</a:t>
            </a:r>
          </a:p>
          <a:p>
            <a:endParaRPr lang="en-US" b="1" dirty="0">
              <a:latin typeface="Poppins Medium" panose="00000600000000000000" pitchFamily="2" charset="0"/>
              <a:cs typeface="Poppins Medium" panose="00000600000000000000" pitchFamily="2" charset="0"/>
            </a:endParaRPr>
          </a:p>
          <a:p>
            <a:r>
              <a:rPr lang="en-US" b="1" dirty="0">
                <a:latin typeface="Poppins Medium" panose="00000600000000000000" pitchFamily="2" charset="0"/>
                <a:cs typeface="Poppins Medium" panose="00000600000000000000" pitchFamily="2" charset="0"/>
              </a:rPr>
              <a:t>Excellent (1.85%):</a:t>
            </a:r>
            <a:r>
              <a:rPr lang="en-US" dirty="0">
                <a:latin typeface="Poppins Medium" panose="00000600000000000000" pitchFamily="2" charset="0"/>
                <a:cs typeface="Poppins Medium" panose="00000600000000000000" pitchFamily="2" charset="0"/>
              </a:rPr>
              <a:t> </a:t>
            </a:r>
            <a:r>
              <a:rPr lang="en-US" sz="1600" dirty="0">
                <a:latin typeface="Poppins Medium" panose="00000600000000000000" pitchFamily="2" charset="0"/>
                <a:cs typeface="Poppins Medium" panose="00000600000000000000" pitchFamily="2" charset="0"/>
              </a:rPr>
              <a:t>Around </a:t>
            </a:r>
            <a:r>
              <a:rPr lang="en-US" sz="1600" b="1" dirty="0">
                <a:latin typeface="Poppins Medium" panose="00000600000000000000" pitchFamily="2" charset="0"/>
                <a:cs typeface="Poppins Medium" panose="00000600000000000000" pitchFamily="2" charset="0"/>
              </a:rPr>
              <a:t>899 reviews</a:t>
            </a:r>
            <a:r>
              <a:rPr lang="en-US" sz="1600" dirty="0">
                <a:latin typeface="Poppins Medium" panose="00000600000000000000" pitchFamily="2" charset="0"/>
                <a:cs typeface="Poppins Medium" panose="00000600000000000000" pitchFamily="2" charset="0"/>
              </a:rPr>
              <a:t> indicated customers were extremely satisfied with the food, service, or delivery experience. These reviews often highlighted factors such as freshness, taste, and prompt delivery.</a:t>
            </a:r>
          </a:p>
          <a:p>
            <a:endParaRPr lang="en-US" dirty="0">
              <a:latin typeface="Poppins Medium" panose="00000600000000000000" pitchFamily="2" charset="0"/>
              <a:cs typeface="Poppins Medium" panose="00000600000000000000" pitchFamily="2" charset="0"/>
            </a:endParaRPr>
          </a:p>
          <a:p>
            <a:r>
              <a:rPr lang="en-US" b="1" dirty="0">
                <a:latin typeface="Poppins Medium" panose="00000600000000000000" pitchFamily="2" charset="0"/>
                <a:cs typeface="Poppins Medium" panose="00000600000000000000" pitchFamily="2" charset="0"/>
              </a:rPr>
              <a:t>Good (34.43%):</a:t>
            </a:r>
            <a:r>
              <a:rPr lang="en-US" dirty="0">
                <a:latin typeface="Poppins Medium" panose="00000600000000000000" pitchFamily="2" charset="0"/>
                <a:cs typeface="Poppins Medium" panose="00000600000000000000" pitchFamily="2" charset="0"/>
              </a:rPr>
              <a:t> </a:t>
            </a:r>
            <a:r>
              <a:rPr lang="en-US" sz="1600" dirty="0">
                <a:latin typeface="Poppins Medium" panose="00000600000000000000" pitchFamily="2" charset="0"/>
                <a:cs typeface="Poppins Medium" panose="00000600000000000000" pitchFamily="2" charset="0"/>
              </a:rPr>
              <a:t>About </a:t>
            </a:r>
            <a:r>
              <a:rPr lang="en-US" sz="1600" b="1" dirty="0">
                <a:latin typeface="Poppins Medium" panose="00000600000000000000" pitchFamily="2" charset="0"/>
                <a:cs typeface="Poppins Medium" panose="00000600000000000000" pitchFamily="2" charset="0"/>
              </a:rPr>
              <a:t>17,000 reviews</a:t>
            </a:r>
            <a:r>
              <a:rPr lang="en-US" sz="1600" dirty="0">
                <a:latin typeface="Poppins Medium" panose="00000600000000000000" pitchFamily="2" charset="0"/>
                <a:cs typeface="Poppins Medium" panose="00000600000000000000" pitchFamily="2" charset="0"/>
              </a:rPr>
              <a:t> represented satisfied customers who were happy with their experience but may have faced minor issues like delays or inconsistent portion sizes.</a:t>
            </a:r>
          </a:p>
          <a:p>
            <a:endParaRPr lang="en-US" dirty="0">
              <a:latin typeface="Poppins Medium" panose="00000600000000000000" pitchFamily="2" charset="0"/>
              <a:cs typeface="Poppins Medium" panose="00000600000000000000" pitchFamily="2" charset="0"/>
            </a:endParaRPr>
          </a:p>
          <a:p>
            <a:r>
              <a:rPr lang="en-US" b="1" dirty="0">
                <a:latin typeface="Poppins Medium" panose="00000600000000000000" pitchFamily="2" charset="0"/>
                <a:cs typeface="Poppins Medium" panose="00000600000000000000" pitchFamily="2" charset="0"/>
              </a:rPr>
              <a:t>Average (23.33%):</a:t>
            </a:r>
            <a:r>
              <a:rPr lang="en-US" dirty="0">
                <a:latin typeface="Poppins Medium" panose="00000600000000000000" pitchFamily="2" charset="0"/>
                <a:cs typeface="Poppins Medium" panose="00000600000000000000" pitchFamily="2" charset="0"/>
              </a:rPr>
              <a:t> </a:t>
            </a:r>
            <a:r>
              <a:rPr lang="en-US" sz="1600" dirty="0">
                <a:latin typeface="Poppins Medium" panose="00000600000000000000" pitchFamily="2" charset="0"/>
                <a:cs typeface="Poppins Medium" panose="00000600000000000000" pitchFamily="2" charset="0"/>
              </a:rPr>
              <a:t>Approximately </a:t>
            </a:r>
            <a:r>
              <a:rPr lang="en-US" sz="1600" b="1" dirty="0">
                <a:latin typeface="Poppins Medium" panose="00000600000000000000" pitchFamily="2" charset="0"/>
                <a:cs typeface="Poppins Medium" panose="00000600000000000000" pitchFamily="2" charset="0"/>
              </a:rPr>
              <a:t>11,000 reviews</a:t>
            </a:r>
            <a:r>
              <a:rPr lang="en-US" sz="1600" dirty="0">
                <a:latin typeface="Poppins Medium" panose="00000600000000000000" pitchFamily="2" charset="0"/>
                <a:cs typeface="Poppins Medium" panose="00000600000000000000" pitchFamily="2" charset="0"/>
              </a:rPr>
              <a:t> showed mixed feedback, indicating customers were neither strongly satisfied nor dissatisfied. These reviews often pointed to mediocrity, such as bland taste or average presentation.</a:t>
            </a:r>
          </a:p>
          <a:p>
            <a:endParaRPr lang="en-US" dirty="0">
              <a:latin typeface="Poppins Medium" panose="00000600000000000000" pitchFamily="2" charset="0"/>
              <a:cs typeface="Poppins Medium" panose="00000600000000000000" pitchFamily="2" charset="0"/>
            </a:endParaRPr>
          </a:p>
          <a:p>
            <a:r>
              <a:rPr lang="en-US" b="1" dirty="0">
                <a:latin typeface="Poppins Medium" panose="00000600000000000000" pitchFamily="2" charset="0"/>
                <a:cs typeface="Poppins Medium" panose="00000600000000000000" pitchFamily="2" charset="0"/>
              </a:rPr>
              <a:t>Poor (40.39%):</a:t>
            </a:r>
            <a:r>
              <a:rPr lang="en-US" dirty="0">
                <a:latin typeface="Poppins Medium" panose="00000600000000000000" pitchFamily="2" charset="0"/>
                <a:cs typeface="Poppins Medium" panose="00000600000000000000" pitchFamily="2" charset="0"/>
              </a:rPr>
              <a:t> </a:t>
            </a:r>
            <a:r>
              <a:rPr lang="en-US" sz="1600" dirty="0">
                <a:latin typeface="Poppins Medium" panose="00000600000000000000" pitchFamily="2" charset="0"/>
                <a:cs typeface="Poppins Medium" panose="00000600000000000000" pitchFamily="2" charset="0"/>
              </a:rPr>
              <a:t>Nearly </a:t>
            </a:r>
            <a:r>
              <a:rPr lang="en-US" sz="1600" b="1" dirty="0">
                <a:latin typeface="Poppins Medium" panose="00000600000000000000" pitchFamily="2" charset="0"/>
                <a:cs typeface="Poppins Medium" panose="00000600000000000000" pitchFamily="2" charset="0"/>
              </a:rPr>
              <a:t>20,000 reviews</a:t>
            </a:r>
            <a:r>
              <a:rPr lang="en-US" sz="1600" dirty="0">
                <a:latin typeface="Poppins Medium" panose="00000600000000000000" pitchFamily="2" charset="0"/>
                <a:cs typeface="Poppins Medium" panose="00000600000000000000" pitchFamily="2" charset="0"/>
              </a:rPr>
              <a:t> expressed significant dissatisfaction. These reviews pointed to issues like late delivery, poor packaging, inaccurate orders, or substandard taste and service.</a:t>
            </a:r>
            <a:endParaRPr lang="en-US" dirty="0">
              <a:latin typeface="Poppins Medium" panose="00000600000000000000" pitchFamily="2" charset="0"/>
              <a:cs typeface="Poppins Medium" panose="00000600000000000000" pitchFamily="2" charset="0"/>
            </a:endParaRPr>
          </a:p>
        </p:txBody>
      </p:sp>
      <p:pic>
        <p:nvPicPr>
          <p:cNvPr id="3" name="Picture 2">
            <a:extLst>
              <a:ext uri="{FF2B5EF4-FFF2-40B4-BE49-F238E27FC236}">
                <a16:creationId xmlns:a16="http://schemas.microsoft.com/office/drawing/2014/main" id="{07675C46-8178-8D4C-F3C3-7C0FD5FD7D37}"/>
              </a:ext>
            </a:extLst>
          </p:cNvPr>
          <p:cNvPicPr>
            <a:picLocks noChangeAspect="1"/>
          </p:cNvPicPr>
          <p:nvPr/>
        </p:nvPicPr>
        <p:blipFill>
          <a:blip r:embed="rId2"/>
          <a:stretch>
            <a:fillRect/>
          </a:stretch>
        </p:blipFill>
        <p:spPr>
          <a:xfrm>
            <a:off x="581189" y="778000"/>
            <a:ext cx="541629" cy="541629"/>
          </a:xfrm>
          <a:prstGeom prst="rect">
            <a:avLst/>
          </a:prstGeom>
        </p:spPr>
      </p:pic>
      <p:sp>
        <p:nvSpPr>
          <p:cNvPr id="4" name="TextBox 3">
            <a:extLst>
              <a:ext uri="{FF2B5EF4-FFF2-40B4-BE49-F238E27FC236}">
                <a16:creationId xmlns:a16="http://schemas.microsoft.com/office/drawing/2014/main" id="{D113CCA2-D712-2F15-5907-A70B5BAED69D}"/>
              </a:ext>
            </a:extLst>
          </p:cNvPr>
          <p:cNvSpPr txBox="1"/>
          <p:nvPr/>
        </p:nvSpPr>
        <p:spPr>
          <a:xfrm>
            <a:off x="581189" y="1881111"/>
            <a:ext cx="11029618" cy="400110"/>
          </a:xfrm>
          <a:prstGeom prst="rect">
            <a:avLst/>
          </a:prstGeom>
          <a:noFill/>
        </p:spPr>
        <p:txBody>
          <a:bodyPr wrap="square" rtlCol="0">
            <a:spAutoFit/>
          </a:bodyPr>
          <a:lstStyle/>
          <a:p>
            <a:r>
              <a:rPr lang="fr-FR" sz="2000" b="1" dirty="0">
                <a:latin typeface="Poppins Medium" panose="00000600000000000000" pitchFamily="2" charset="0"/>
                <a:cs typeface="Poppins Medium" panose="00000600000000000000" pitchFamily="2" charset="0"/>
              </a:rPr>
              <a:t>1. Review Volume &amp; Sentiment Distribution</a:t>
            </a:r>
            <a:endParaRPr lang="en-IN" sz="2000" b="1"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440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5633E-DEDF-7164-399F-47C2335A1F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C141BF-C09E-AE82-4BC8-62C2B12EB1B7}"/>
              </a:ext>
            </a:extLst>
          </p:cNvPr>
          <p:cNvSpPr>
            <a:spLocks noGrp="1"/>
          </p:cNvSpPr>
          <p:nvPr>
            <p:ph type="title"/>
          </p:nvPr>
        </p:nvSpPr>
        <p:spPr>
          <a:xfrm>
            <a:off x="581195" y="776748"/>
            <a:ext cx="11029616" cy="656106"/>
          </a:xfrm>
        </p:spPr>
        <p:txBody>
          <a:bodyPr>
            <a:normAutofit fontScale="90000"/>
          </a:bodyPr>
          <a:lstStyle/>
          <a:p>
            <a:pPr algn="ctr"/>
            <a:r>
              <a:rPr lang="en-US" sz="4400" dirty="0"/>
              <a:t>Key Insights from Sentiment Analysis</a:t>
            </a:r>
            <a:endParaRPr lang="en-IN" sz="4000" dirty="0"/>
          </a:p>
        </p:txBody>
      </p:sp>
      <p:sp>
        <p:nvSpPr>
          <p:cNvPr id="8" name="TextBox 7">
            <a:extLst>
              <a:ext uri="{FF2B5EF4-FFF2-40B4-BE49-F238E27FC236}">
                <a16:creationId xmlns:a16="http://schemas.microsoft.com/office/drawing/2014/main" id="{87114381-2966-93B2-CEC2-CC1348E5DA02}"/>
              </a:ext>
            </a:extLst>
          </p:cNvPr>
          <p:cNvSpPr txBox="1"/>
          <p:nvPr/>
        </p:nvSpPr>
        <p:spPr>
          <a:xfrm>
            <a:off x="581189" y="2333685"/>
            <a:ext cx="11029618" cy="4247317"/>
          </a:xfrm>
          <a:prstGeom prst="rect">
            <a:avLst/>
          </a:prstGeom>
          <a:noFill/>
        </p:spPr>
        <p:txBody>
          <a:bodyPr wrap="square" rtlCol="0">
            <a:spAutoFit/>
          </a:bodyPr>
          <a:lstStyle/>
          <a:p>
            <a:pPr marL="285750" indent="-285750">
              <a:buFont typeface="Wingdings" panose="05000000000000000000" pitchFamily="2" charset="2"/>
              <a:buChar char="ü"/>
            </a:pPr>
            <a:r>
              <a:rPr lang="en-US" dirty="0">
                <a:latin typeface="Poppins Medium" panose="00000600000000000000" pitchFamily="2" charset="0"/>
                <a:cs typeface="Poppins Medium" panose="00000600000000000000" pitchFamily="2" charset="0"/>
              </a:rPr>
              <a:t>The </a:t>
            </a:r>
            <a:r>
              <a:rPr lang="en-US" b="1" dirty="0">
                <a:latin typeface="Poppins Medium" panose="00000600000000000000" pitchFamily="2" charset="0"/>
                <a:cs typeface="Poppins Medium" panose="00000600000000000000" pitchFamily="2" charset="0"/>
              </a:rPr>
              <a:t>average rating across all reviews is 3.63</a:t>
            </a:r>
            <a:r>
              <a:rPr lang="en-US" dirty="0">
                <a:latin typeface="Poppins Medium" panose="00000600000000000000" pitchFamily="2" charset="0"/>
                <a:cs typeface="Poppins Medium" panose="00000600000000000000" pitchFamily="2" charset="0"/>
              </a:rPr>
              <a:t>, which is closer to the neutral zone than highly positive.</a:t>
            </a:r>
          </a:p>
          <a:p>
            <a:endParaRPr lang="en-US"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US" dirty="0">
                <a:latin typeface="Poppins Medium" panose="00000600000000000000" pitchFamily="2" charset="0"/>
                <a:cs typeface="Poppins Medium" panose="00000600000000000000" pitchFamily="2" charset="0"/>
              </a:rPr>
              <a:t>The </a:t>
            </a:r>
            <a:r>
              <a:rPr lang="en-US" b="1" dirty="0">
                <a:latin typeface="Poppins Medium" panose="00000600000000000000" pitchFamily="2" charset="0"/>
                <a:cs typeface="Poppins Medium" panose="00000600000000000000" pitchFamily="2" charset="0"/>
              </a:rPr>
              <a:t>average delivery time is 54 minutes</a:t>
            </a:r>
            <a:r>
              <a:rPr lang="en-US" dirty="0">
                <a:latin typeface="Poppins Medium" panose="00000600000000000000" pitchFamily="2" charset="0"/>
                <a:cs typeface="Poppins Medium" panose="00000600000000000000" pitchFamily="2" charset="0"/>
              </a:rPr>
              <a:t>, and the analysis shows that longer delivery times are directly linked with lower ratings.</a:t>
            </a:r>
          </a:p>
          <a:p>
            <a:r>
              <a:rPr lang="en-US" dirty="0">
                <a:latin typeface="Poppins Medium" panose="00000600000000000000" pitchFamily="2" charset="0"/>
                <a:cs typeface="Poppins Medium" panose="00000600000000000000" pitchFamily="2" charset="0"/>
              </a:rPr>
              <a:t>	Orders delivered in under 45 minutes tend to receive better feedback.</a:t>
            </a:r>
          </a:p>
          <a:p>
            <a:r>
              <a:rPr lang="en-US" dirty="0">
                <a:latin typeface="Poppins Medium" panose="00000600000000000000" pitchFamily="2" charset="0"/>
                <a:cs typeface="Poppins Medium" panose="00000600000000000000" pitchFamily="2" charset="0"/>
              </a:rPr>
              <a:t>	Orders that take more than 60 minutes are significantly associated with poor reviews.</a:t>
            </a:r>
          </a:p>
          <a:p>
            <a:pPr marL="285750" indent="-285750">
              <a:buFont typeface="Wingdings" panose="05000000000000000000" pitchFamily="2" charset="2"/>
              <a:buChar char="Ø"/>
            </a:pPr>
            <a:endParaRPr lang="en-US" dirty="0">
              <a:latin typeface="Poppins Medium" panose="00000600000000000000" pitchFamily="2" charset="0"/>
              <a:cs typeface="Poppins Medium" panose="00000600000000000000" pitchFamily="2" charset="0"/>
            </a:endParaRPr>
          </a:p>
          <a:p>
            <a:r>
              <a:rPr lang="en-US" b="1" dirty="0">
                <a:latin typeface="Poppins Medium" panose="00000600000000000000" pitchFamily="2" charset="0"/>
                <a:cs typeface="Poppins Medium" panose="00000600000000000000" pitchFamily="2" charset="0"/>
              </a:rPr>
              <a:t>Key Takeaways :</a:t>
            </a:r>
          </a:p>
          <a:p>
            <a:endParaRPr lang="en-US" dirty="0">
              <a:latin typeface="Poppins Medium" panose="00000600000000000000" pitchFamily="2" charset="0"/>
              <a:cs typeface="Poppins Medium" panose="00000600000000000000" pitchFamily="2" charset="0"/>
            </a:endParaRPr>
          </a:p>
          <a:p>
            <a:pPr marL="285750" indent="-285750">
              <a:buFont typeface="Arial" panose="020B0604020202020204" pitchFamily="34" charset="0"/>
              <a:buChar char="•"/>
            </a:pPr>
            <a:r>
              <a:rPr lang="en-US" dirty="0">
                <a:latin typeface="Poppins Medium" panose="00000600000000000000" pitchFamily="2" charset="0"/>
                <a:cs typeface="Poppins Medium" panose="00000600000000000000" pitchFamily="2" charset="0"/>
              </a:rPr>
              <a:t>Improving delivery efficiency is one of the most actionable areas to enhance customer satisfaction.</a:t>
            </a:r>
          </a:p>
          <a:p>
            <a:pPr marL="285750" indent="-285750">
              <a:buFont typeface="Arial" panose="020B0604020202020204" pitchFamily="34" charset="0"/>
              <a:buChar char="•"/>
            </a:pPr>
            <a:endParaRPr lang="en-US" dirty="0">
              <a:latin typeface="Poppins Medium" panose="00000600000000000000" pitchFamily="2" charset="0"/>
              <a:cs typeface="Poppins Medium" panose="00000600000000000000" pitchFamily="2" charset="0"/>
            </a:endParaRPr>
          </a:p>
          <a:p>
            <a:pPr marL="285750" indent="-285750">
              <a:buFont typeface="Arial" panose="020B0604020202020204" pitchFamily="34" charset="0"/>
              <a:buChar char="•"/>
            </a:pPr>
            <a:r>
              <a:rPr lang="en-US" dirty="0">
                <a:latin typeface="Poppins Medium" panose="00000600000000000000" pitchFamily="2" charset="0"/>
                <a:cs typeface="Poppins Medium" panose="00000600000000000000" pitchFamily="2" charset="0"/>
              </a:rPr>
              <a:t>Ensuring timely deliveries could turn average and poor reviews into good or excellent ones.</a:t>
            </a:r>
          </a:p>
          <a:p>
            <a:endParaRPr lang="en-US" dirty="0">
              <a:latin typeface="Poppins Medium" panose="00000600000000000000" pitchFamily="2" charset="0"/>
              <a:cs typeface="Poppins Medium" panose="00000600000000000000" pitchFamily="2" charset="0"/>
            </a:endParaRPr>
          </a:p>
        </p:txBody>
      </p:sp>
      <p:pic>
        <p:nvPicPr>
          <p:cNvPr id="3" name="Picture 2">
            <a:extLst>
              <a:ext uri="{FF2B5EF4-FFF2-40B4-BE49-F238E27FC236}">
                <a16:creationId xmlns:a16="http://schemas.microsoft.com/office/drawing/2014/main" id="{418E802B-61A6-2FC1-7887-0F5779C4251E}"/>
              </a:ext>
            </a:extLst>
          </p:cNvPr>
          <p:cNvPicPr>
            <a:picLocks noChangeAspect="1"/>
          </p:cNvPicPr>
          <p:nvPr/>
        </p:nvPicPr>
        <p:blipFill>
          <a:blip r:embed="rId2"/>
          <a:stretch>
            <a:fillRect/>
          </a:stretch>
        </p:blipFill>
        <p:spPr>
          <a:xfrm>
            <a:off x="581189" y="768669"/>
            <a:ext cx="541629" cy="541629"/>
          </a:xfrm>
          <a:prstGeom prst="rect">
            <a:avLst/>
          </a:prstGeom>
        </p:spPr>
      </p:pic>
      <p:sp>
        <p:nvSpPr>
          <p:cNvPr id="4" name="TextBox 3">
            <a:extLst>
              <a:ext uri="{FF2B5EF4-FFF2-40B4-BE49-F238E27FC236}">
                <a16:creationId xmlns:a16="http://schemas.microsoft.com/office/drawing/2014/main" id="{A0E12AFE-D8A4-973C-3F64-685D25FA946E}"/>
              </a:ext>
            </a:extLst>
          </p:cNvPr>
          <p:cNvSpPr txBox="1"/>
          <p:nvPr/>
        </p:nvSpPr>
        <p:spPr>
          <a:xfrm>
            <a:off x="581189" y="1774914"/>
            <a:ext cx="11029618" cy="400110"/>
          </a:xfrm>
          <a:prstGeom prst="rect">
            <a:avLst/>
          </a:prstGeom>
          <a:noFill/>
        </p:spPr>
        <p:txBody>
          <a:bodyPr wrap="square" rtlCol="0">
            <a:spAutoFit/>
          </a:bodyPr>
          <a:lstStyle/>
          <a:p>
            <a:r>
              <a:rPr lang="en-US" sz="2000" b="1" dirty="0">
                <a:latin typeface="Poppins Medium" panose="00000600000000000000" pitchFamily="2" charset="0"/>
                <a:cs typeface="Poppins Medium" panose="00000600000000000000" pitchFamily="2" charset="0"/>
              </a:rPr>
              <a:t>2. Relationship Between Ratings and Delivery Time</a:t>
            </a:r>
            <a:endParaRPr lang="en-IN" sz="2000" b="1" dirty="0">
              <a:latin typeface="Poppins Medium" panose="00000600000000000000" pitchFamily="2" charset="0"/>
              <a:cs typeface="Poppins Medium" panose="00000600000000000000" pitchFamily="2" charset="0"/>
            </a:endParaRPr>
          </a:p>
        </p:txBody>
      </p:sp>
      <p:cxnSp>
        <p:nvCxnSpPr>
          <p:cNvPr id="11" name="Straight Arrow Connector 10">
            <a:extLst>
              <a:ext uri="{FF2B5EF4-FFF2-40B4-BE49-F238E27FC236}">
                <a16:creationId xmlns:a16="http://schemas.microsoft.com/office/drawing/2014/main" id="{151CE833-FD1F-13D0-1F27-635ACA786B35}"/>
              </a:ext>
            </a:extLst>
          </p:cNvPr>
          <p:cNvCxnSpPr>
            <a:cxnSpLocks/>
          </p:cNvCxnSpPr>
          <p:nvPr/>
        </p:nvCxnSpPr>
        <p:spPr>
          <a:xfrm>
            <a:off x="1261640" y="4168894"/>
            <a:ext cx="25464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E8C613C-D9A9-4022-D92F-E5069C535CB0}"/>
              </a:ext>
            </a:extLst>
          </p:cNvPr>
          <p:cNvCxnSpPr>
            <a:cxnSpLocks/>
          </p:cNvCxnSpPr>
          <p:nvPr/>
        </p:nvCxnSpPr>
        <p:spPr>
          <a:xfrm>
            <a:off x="1261640" y="3902598"/>
            <a:ext cx="25464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74401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DDADF-82BC-60FF-0CD0-A14024819C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405FB1-7C2B-2FC9-81DE-D59FCBBD8229}"/>
              </a:ext>
            </a:extLst>
          </p:cNvPr>
          <p:cNvSpPr>
            <a:spLocks noGrp="1"/>
          </p:cNvSpPr>
          <p:nvPr>
            <p:ph type="title"/>
          </p:nvPr>
        </p:nvSpPr>
        <p:spPr>
          <a:xfrm>
            <a:off x="581195" y="776748"/>
            <a:ext cx="11029616" cy="656106"/>
          </a:xfrm>
        </p:spPr>
        <p:txBody>
          <a:bodyPr>
            <a:normAutofit fontScale="90000"/>
          </a:bodyPr>
          <a:lstStyle/>
          <a:p>
            <a:pPr algn="ctr"/>
            <a:r>
              <a:rPr lang="en-US" sz="4400" dirty="0"/>
              <a:t>Key Insights from Sentiment Analysis</a:t>
            </a:r>
            <a:endParaRPr lang="en-IN" sz="4000" dirty="0"/>
          </a:p>
        </p:txBody>
      </p:sp>
      <p:sp>
        <p:nvSpPr>
          <p:cNvPr id="8" name="TextBox 7">
            <a:extLst>
              <a:ext uri="{FF2B5EF4-FFF2-40B4-BE49-F238E27FC236}">
                <a16:creationId xmlns:a16="http://schemas.microsoft.com/office/drawing/2014/main" id="{E3E1AD9C-7149-97EF-46AB-074FF4793264}"/>
              </a:ext>
            </a:extLst>
          </p:cNvPr>
          <p:cNvSpPr txBox="1"/>
          <p:nvPr/>
        </p:nvSpPr>
        <p:spPr>
          <a:xfrm>
            <a:off x="581189" y="2658579"/>
            <a:ext cx="11029618" cy="3693319"/>
          </a:xfrm>
          <a:prstGeom prst="rect">
            <a:avLst/>
          </a:prstGeom>
          <a:noFill/>
        </p:spPr>
        <p:txBody>
          <a:bodyPr wrap="square" rtlCol="0">
            <a:spAutoFit/>
          </a:bodyPr>
          <a:lstStyle/>
          <a:p>
            <a:pPr marL="285750" indent="-285750">
              <a:buFont typeface="Wingdings" panose="05000000000000000000" pitchFamily="2" charset="2"/>
              <a:buChar char="ü"/>
            </a:pPr>
            <a:r>
              <a:rPr lang="en-IN" dirty="0">
                <a:latin typeface="Poppins Medium" panose="00000600000000000000" pitchFamily="2" charset="0"/>
                <a:cs typeface="Poppins Medium" panose="00000600000000000000" pitchFamily="2" charset="0"/>
              </a:rPr>
              <a:t>Andhra cuisine is an exceptional performer in Delhi (4.48) and Pune (4.18).</a:t>
            </a:r>
            <a:endParaRPr lang="en-US" dirty="0">
              <a:latin typeface="Poppins Medium" panose="00000600000000000000" pitchFamily="2" charset="0"/>
              <a:cs typeface="Poppins Medium" panose="00000600000000000000" pitchFamily="2" charset="0"/>
            </a:endParaRPr>
          </a:p>
          <a:p>
            <a:endParaRPr lang="en-US"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IN" dirty="0">
                <a:latin typeface="Poppins Medium" panose="00000600000000000000" pitchFamily="2" charset="0"/>
                <a:cs typeface="Poppins Medium" panose="00000600000000000000" pitchFamily="2" charset="0"/>
              </a:rPr>
              <a:t>A restaurant like '27 Culinary Street' in Chennai has a 2.90 rating across 12 reviews, and '99 East' in Mumbai has a 2.90 rating across 10 reviews.</a:t>
            </a:r>
          </a:p>
          <a:p>
            <a:endParaRPr lang="en-US" dirty="0">
              <a:latin typeface="Poppins Medium" panose="00000600000000000000" pitchFamily="2" charset="0"/>
              <a:cs typeface="Poppins Medium" panose="00000600000000000000" pitchFamily="2" charset="0"/>
            </a:endParaRPr>
          </a:p>
          <a:p>
            <a:r>
              <a:rPr lang="en-US" b="1" dirty="0">
                <a:latin typeface="Poppins Medium" panose="00000600000000000000" pitchFamily="2" charset="0"/>
                <a:cs typeface="Poppins Medium" panose="00000600000000000000" pitchFamily="2" charset="0"/>
              </a:rPr>
              <a:t>Key Takeaways :</a:t>
            </a:r>
          </a:p>
          <a:p>
            <a:endParaRPr lang="en-US" dirty="0">
              <a:latin typeface="Poppins Medium" panose="00000600000000000000" pitchFamily="2" charset="0"/>
              <a:cs typeface="Poppins Medium" panose="00000600000000000000" pitchFamily="2" charset="0"/>
            </a:endParaRPr>
          </a:p>
          <a:p>
            <a:pPr marL="285750" indent="-285750">
              <a:buFont typeface="Arial" panose="020B0604020202020204" pitchFamily="34" charset="0"/>
              <a:buChar char="•"/>
            </a:pPr>
            <a:r>
              <a:rPr lang="en-US" dirty="0">
                <a:latin typeface="Poppins Medium" panose="00000600000000000000" pitchFamily="2" charset="0"/>
                <a:cs typeface="Poppins Medium" panose="00000600000000000000" pitchFamily="2" charset="0"/>
              </a:rPr>
              <a:t>Regions with lower ratings may need focused attention on operational improvements, menu customization, or customer support.</a:t>
            </a:r>
          </a:p>
          <a:p>
            <a:pPr marL="285750" indent="-285750">
              <a:buFont typeface="Arial" panose="020B0604020202020204" pitchFamily="34" charset="0"/>
              <a:buChar char="•"/>
            </a:pPr>
            <a:endParaRPr lang="en-US" dirty="0">
              <a:latin typeface="Poppins Medium" panose="00000600000000000000" pitchFamily="2" charset="0"/>
              <a:cs typeface="Poppins Medium" panose="00000600000000000000" pitchFamily="2" charset="0"/>
            </a:endParaRPr>
          </a:p>
          <a:p>
            <a:pPr marL="285750" indent="-285750">
              <a:buFont typeface="Arial" panose="020B0604020202020204" pitchFamily="34" charset="0"/>
              <a:buChar char="•"/>
            </a:pPr>
            <a:r>
              <a:rPr lang="en-US" dirty="0">
                <a:latin typeface="Poppins Medium" panose="00000600000000000000" pitchFamily="2" charset="0"/>
                <a:cs typeface="Poppins Medium" panose="00000600000000000000" pitchFamily="2" charset="0"/>
              </a:rPr>
              <a:t>City-level insights allow brands to tailor their services to specific market conditions rather than applying a one-size-fits-all approach.</a:t>
            </a:r>
          </a:p>
          <a:p>
            <a:endParaRPr lang="en-US" dirty="0">
              <a:latin typeface="Poppins Medium" panose="00000600000000000000" pitchFamily="2" charset="0"/>
              <a:cs typeface="Poppins Medium" panose="00000600000000000000" pitchFamily="2" charset="0"/>
            </a:endParaRPr>
          </a:p>
        </p:txBody>
      </p:sp>
      <p:pic>
        <p:nvPicPr>
          <p:cNvPr id="3" name="Picture 2">
            <a:extLst>
              <a:ext uri="{FF2B5EF4-FFF2-40B4-BE49-F238E27FC236}">
                <a16:creationId xmlns:a16="http://schemas.microsoft.com/office/drawing/2014/main" id="{E9553666-BFFA-4B82-ED76-F48C3464B5C2}"/>
              </a:ext>
            </a:extLst>
          </p:cNvPr>
          <p:cNvPicPr>
            <a:picLocks noChangeAspect="1"/>
          </p:cNvPicPr>
          <p:nvPr/>
        </p:nvPicPr>
        <p:blipFill>
          <a:blip r:embed="rId2"/>
          <a:stretch>
            <a:fillRect/>
          </a:stretch>
        </p:blipFill>
        <p:spPr>
          <a:xfrm>
            <a:off x="581189" y="768669"/>
            <a:ext cx="541629" cy="541629"/>
          </a:xfrm>
          <a:prstGeom prst="rect">
            <a:avLst/>
          </a:prstGeom>
        </p:spPr>
      </p:pic>
      <p:sp>
        <p:nvSpPr>
          <p:cNvPr id="4" name="TextBox 3">
            <a:extLst>
              <a:ext uri="{FF2B5EF4-FFF2-40B4-BE49-F238E27FC236}">
                <a16:creationId xmlns:a16="http://schemas.microsoft.com/office/drawing/2014/main" id="{8EC0A9DD-1279-C4D4-9AA0-472C9B11087B}"/>
              </a:ext>
            </a:extLst>
          </p:cNvPr>
          <p:cNvSpPr txBox="1"/>
          <p:nvPr/>
        </p:nvSpPr>
        <p:spPr>
          <a:xfrm>
            <a:off x="581189" y="1932789"/>
            <a:ext cx="11029618" cy="400110"/>
          </a:xfrm>
          <a:prstGeom prst="rect">
            <a:avLst/>
          </a:prstGeom>
          <a:noFill/>
        </p:spPr>
        <p:txBody>
          <a:bodyPr wrap="square" rtlCol="0">
            <a:spAutoFit/>
          </a:bodyPr>
          <a:lstStyle/>
          <a:p>
            <a:r>
              <a:rPr lang="en-US" sz="2000" b="1" dirty="0">
                <a:latin typeface="Poppins Medium" panose="00000600000000000000" pitchFamily="2" charset="0"/>
                <a:cs typeface="Poppins Medium" panose="00000600000000000000" pitchFamily="2" charset="0"/>
              </a:rPr>
              <a:t>3. Regional Insights – City-wise Sentiment Trends</a:t>
            </a:r>
            <a:endParaRPr lang="en-IN" sz="2000" b="1"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782948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CADC9-99B9-EFE6-01CB-652B3152BB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9CBD8-86B6-11CC-93F7-005DFDBE9D63}"/>
              </a:ext>
            </a:extLst>
          </p:cNvPr>
          <p:cNvSpPr>
            <a:spLocks noGrp="1"/>
          </p:cNvSpPr>
          <p:nvPr>
            <p:ph type="title"/>
          </p:nvPr>
        </p:nvSpPr>
        <p:spPr>
          <a:xfrm>
            <a:off x="581195" y="776748"/>
            <a:ext cx="11029616" cy="656106"/>
          </a:xfrm>
        </p:spPr>
        <p:txBody>
          <a:bodyPr>
            <a:normAutofit fontScale="90000"/>
          </a:bodyPr>
          <a:lstStyle/>
          <a:p>
            <a:pPr algn="ctr"/>
            <a:r>
              <a:rPr lang="en-US" sz="4400" dirty="0"/>
              <a:t>Key Insights from Sentiment Analysis</a:t>
            </a:r>
            <a:endParaRPr lang="en-IN" sz="4000" dirty="0"/>
          </a:p>
        </p:txBody>
      </p:sp>
      <p:sp>
        <p:nvSpPr>
          <p:cNvPr id="8" name="TextBox 7">
            <a:extLst>
              <a:ext uri="{FF2B5EF4-FFF2-40B4-BE49-F238E27FC236}">
                <a16:creationId xmlns:a16="http://schemas.microsoft.com/office/drawing/2014/main" id="{01D31D7B-D9FF-341E-0435-58FBF4467C15}"/>
              </a:ext>
            </a:extLst>
          </p:cNvPr>
          <p:cNvSpPr txBox="1"/>
          <p:nvPr/>
        </p:nvSpPr>
        <p:spPr>
          <a:xfrm>
            <a:off x="581189" y="2479415"/>
            <a:ext cx="11029618" cy="4247317"/>
          </a:xfrm>
          <a:prstGeom prst="rect">
            <a:avLst/>
          </a:prstGeom>
          <a:noFill/>
        </p:spPr>
        <p:txBody>
          <a:bodyPr wrap="square" rtlCol="0">
            <a:spAutoFit/>
          </a:bodyPr>
          <a:lstStyle/>
          <a:p>
            <a:pPr marL="285750" indent="-285750">
              <a:buFont typeface="Wingdings" panose="05000000000000000000" pitchFamily="2" charset="2"/>
              <a:buChar char="ü"/>
            </a:pPr>
            <a:r>
              <a:rPr lang="en-IN" dirty="0">
                <a:latin typeface="Poppins Medium" panose="00000600000000000000" pitchFamily="2" charset="0"/>
                <a:cs typeface="Poppins Medium" panose="00000600000000000000" pitchFamily="2" charset="0"/>
              </a:rPr>
              <a:t>We have a significant number of restaurant partners holding at a 2.90 rating, which is a failing grade from our customers.</a:t>
            </a:r>
          </a:p>
          <a:p>
            <a:endParaRPr lang="en-US"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IN" dirty="0">
                <a:latin typeface="Poppins Medium" panose="00000600000000000000" pitchFamily="2" charset="0"/>
                <a:cs typeface="Poppins Medium" panose="00000600000000000000" pitchFamily="2" charset="0"/>
              </a:rPr>
              <a:t>These are the cities where customers are waiting the longest, where our brand promise of speed is most at risk, and where we have the biggest opportunity for operational improvement.</a:t>
            </a:r>
          </a:p>
          <a:p>
            <a:pPr marL="285750" indent="-285750">
              <a:buFont typeface="Wingdings" panose="05000000000000000000" pitchFamily="2" charset="2"/>
              <a:buChar char="ü"/>
            </a:pPr>
            <a:endParaRPr lang="en-IN" b="1" dirty="0">
              <a:latin typeface="Poppins Medium" panose="00000600000000000000" pitchFamily="2" charset="0"/>
              <a:cs typeface="Poppins Medium" panose="00000600000000000000" pitchFamily="2" charset="0"/>
            </a:endParaRPr>
          </a:p>
          <a:p>
            <a:r>
              <a:rPr lang="en-US" b="1" dirty="0">
                <a:latin typeface="Poppins Medium" panose="00000600000000000000" pitchFamily="2" charset="0"/>
                <a:cs typeface="Poppins Medium" panose="00000600000000000000" pitchFamily="2" charset="0"/>
              </a:rPr>
              <a:t>Key Takeaways :</a:t>
            </a:r>
          </a:p>
          <a:p>
            <a:endParaRPr lang="en-US" dirty="0">
              <a:latin typeface="Poppins Medium" panose="00000600000000000000" pitchFamily="2" charset="0"/>
              <a:cs typeface="Poppins Medium" panose="00000600000000000000" pitchFamily="2" charset="0"/>
            </a:endParaRPr>
          </a:p>
          <a:p>
            <a:pPr marL="285750" indent="-285750">
              <a:buFont typeface="Arial" panose="020B0604020202020204" pitchFamily="34" charset="0"/>
              <a:buChar char="•"/>
            </a:pPr>
            <a:r>
              <a:rPr lang="en-US" dirty="0">
                <a:latin typeface="Poppins Medium" panose="00000600000000000000" pitchFamily="2" charset="0"/>
                <a:cs typeface="Poppins Medium" panose="00000600000000000000" pitchFamily="2" charset="0"/>
              </a:rPr>
              <a:t>Lower-priced offerings may be cutting corners on ingredients, packaging, or customer service.</a:t>
            </a:r>
          </a:p>
          <a:p>
            <a:endParaRPr lang="en-US" dirty="0">
              <a:latin typeface="Poppins Medium" panose="00000600000000000000" pitchFamily="2" charset="0"/>
              <a:cs typeface="Poppins Medium" panose="00000600000000000000" pitchFamily="2" charset="0"/>
            </a:endParaRPr>
          </a:p>
          <a:p>
            <a:pPr marL="285750" indent="-285750">
              <a:buFont typeface="Arial" panose="020B0604020202020204" pitchFamily="34" charset="0"/>
              <a:buChar char="•"/>
            </a:pPr>
            <a:r>
              <a:rPr lang="en-US" dirty="0">
                <a:latin typeface="Poppins Medium" panose="00000600000000000000" pitchFamily="2" charset="0"/>
                <a:cs typeface="Poppins Medium" panose="00000600000000000000" pitchFamily="2" charset="0"/>
              </a:rPr>
              <a:t>The premium segment offers opportunities for growth, especially in health-focused or specialty cuisines where customers expect higher quality.</a:t>
            </a:r>
          </a:p>
          <a:p>
            <a:endParaRPr lang="en-US" b="1" dirty="0">
              <a:latin typeface="Poppins Medium" panose="00000600000000000000" pitchFamily="2" charset="0"/>
              <a:cs typeface="Poppins Medium" panose="00000600000000000000" pitchFamily="2" charset="0"/>
            </a:endParaRPr>
          </a:p>
        </p:txBody>
      </p:sp>
      <p:pic>
        <p:nvPicPr>
          <p:cNvPr id="3" name="Picture 2">
            <a:extLst>
              <a:ext uri="{FF2B5EF4-FFF2-40B4-BE49-F238E27FC236}">
                <a16:creationId xmlns:a16="http://schemas.microsoft.com/office/drawing/2014/main" id="{7A7C3BFC-FECB-426F-B1E8-E67521838E5B}"/>
              </a:ext>
            </a:extLst>
          </p:cNvPr>
          <p:cNvPicPr>
            <a:picLocks noChangeAspect="1"/>
          </p:cNvPicPr>
          <p:nvPr/>
        </p:nvPicPr>
        <p:blipFill>
          <a:blip r:embed="rId2"/>
          <a:stretch>
            <a:fillRect/>
          </a:stretch>
        </p:blipFill>
        <p:spPr>
          <a:xfrm>
            <a:off x="581189" y="787331"/>
            <a:ext cx="541629" cy="541629"/>
          </a:xfrm>
          <a:prstGeom prst="rect">
            <a:avLst/>
          </a:prstGeom>
        </p:spPr>
      </p:pic>
      <p:sp>
        <p:nvSpPr>
          <p:cNvPr id="4" name="TextBox 3">
            <a:extLst>
              <a:ext uri="{FF2B5EF4-FFF2-40B4-BE49-F238E27FC236}">
                <a16:creationId xmlns:a16="http://schemas.microsoft.com/office/drawing/2014/main" id="{A645BA47-B3A2-35F6-CC9B-6323E97ED94F}"/>
              </a:ext>
            </a:extLst>
          </p:cNvPr>
          <p:cNvSpPr txBox="1"/>
          <p:nvPr/>
        </p:nvSpPr>
        <p:spPr>
          <a:xfrm>
            <a:off x="581189" y="1881111"/>
            <a:ext cx="11029618" cy="400110"/>
          </a:xfrm>
          <a:prstGeom prst="rect">
            <a:avLst/>
          </a:prstGeom>
          <a:noFill/>
        </p:spPr>
        <p:txBody>
          <a:bodyPr wrap="square" rtlCol="0">
            <a:spAutoFit/>
          </a:bodyPr>
          <a:lstStyle/>
          <a:p>
            <a:r>
              <a:rPr lang="en-US" sz="2000" b="1" dirty="0">
                <a:latin typeface="Poppins Medium" panose="00000600000000000000" pitchFamily="2" charset="0"/>
                <a:cs typeface="Poppins Medium" panose="00000600000000000000" pitchFamily="2" charset="0"/>
              </a:rPr>
              <a:t>4. Price Category vs Sentiment</a:t>
            </a:r>
            <a:endParaRPr lang="en-IN" sz="2000" b="1"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3417524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1840C-36C4-4EFB-831D-FB3CE3A58F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62C9E5-E2BA-6ABF-A1FC-6818C387F712}"/>
              </a:ext>
            </a:extLst>
          </p:cNvPr>
          <p:cNvSpPr>
            <a:spLocks noGrp="1"/>
          </p:cNvSpPr>
          <p:nvPr>
            <p:ph type="title"/>
          </p:nvPr>
        </p:nvSpPr>
        <p:spPr>
          <a:xfrm>
            <a:off x="581195" y="776748"/>
            <a:ext cx="11029616" cy="656106"/>
          </a:xfrm>
        </p:spPr>
        <p:txBody>
          <a:bodyPr>
            <a:normAutofit fontScale="90000"/>
          </a:bodyPr>
          <a:lstStyle/>
          <a:p>
            <a:pPr algn="ctr"/>
            <a:r>
              <a:rPr lang="en-US" sz="4400" dirty="0"/>
              <a:t>Key Insights from Sentiment Analysis</a:t>
            </a:r>
            <a:endParaRPr lang="en-IN" sz="4000" dirty="0"/>
          </a:p>
        </p:txBody>
      </p:sp>
      <p:sp>
        <p:nvSpPr>
          <p:cNvPr id="8" name="TextBox 7">
            <a:extLst>
              <a:ext uri="{FF2B5EF4-FFF2-40B4-BE49-F238E27FC236}">
                <a16:creationId xmlns:a16="http://schemas.microsoft.com/office/drawing/2014/main" id="{FFDF0DBD-2718-DAB5-8688-E1A0416DEEE8}"/>
              </a:ext>
            </a:extLst>
          </p:cNvPr>
          <p:cNvSpPr txBox="1"/>
          <p:nvPr/>
        </p:nvSpPr>
        <p:spPr>
          <a:xfrm>
            <a:off x="581189" y="2338460"/>
            <a:ext cx="11029618" cy="4524315"/>
          </a:xfrm>
          <a:prstGeom prst="rect">
            <a:avLst/>
          </a:prstGeom>
          <a:noFill/>
        </p:spPr>
        <p:txBody>
          <a:bodyPr wrap="square" rtlCol="0">
            <a:spAutoFit/>
          </a:bodyPr>
          <a:lstStyle/>
          <a:p>
            <a:pPr marL="285750" indent="-285750">
              <a:buFont typeface="Wingdings" panose="05000000000000000000" pitchFamily="2" charset="2"/>
              <a:buChar char="ü"/>
            </a:pPr>
            <a:r>
              <a:rPr lang="en-IN" b="1" dirty="0">
                <a:latin typeface="Poppins Medium" panose="00000600000000000000" pitchFamily="2" charset="0"/>
                <a:cs typeface="Poppins Medium" panose="00000600000000000000" pitchFamily="2" charset="0"/>
              </a:rPr>
              <a:t>The sentiment breakdown reveals a critical challenge: over 40% of our reviews are Poor.</a:t>
            </a:r>
          </a:p>
          <a:p>
            <a:pPr marL="285750" indent="-285750">
              <a:buFont typeface="Wingdings" panose="05000000000000000000" pitchFamily="2" charset="2"/>
              <a:buChar char="ü"/>
            </a:pPr>
            <a:endParaRPr lang="en-IN" b="1"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IN" b="1" dirty="0">
                <a:latin typeface="Poppins Medium" panose="00000600000000000000" pitchFamily="2" charset="0"/>
                <a:cs typeface="Poppins Medium" panose="00000600000000000000" pitchFamily="2" charset="0"/>
              </a:rPr>
              <a:t>This 40% is the single most important number to address and will be the focus of our problem analysis.</a:t>
            </a:r>
          </a:p>
          <a:p>
            <a:pPr marL="285750" indent="-285750">
              <a:buFont typeface="Wingdings" panose="05000000000000000000" pitchFamily="2" charset="2"/>
              <a:buChar char="ü"/>
            </a:pPr>
            <a:endParaRPr lang="en-US" b="1"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IN" b="1" dirty="0">
                <a:latin typeface="Poppins Medium" panose="00000600000000000000" pitchFamily="2" charset="0"/>
                <a:cs typeface="Poppins Medium" panose="00000600000000000000" pitchFamily="2" charset="0"/>
              </a:rPr>
              <a:t>Fast-Food and Chinese are broadly popular, their market share varies significantly from area to area.</a:t>
            </a:r>
          </a:p>
          <a:p>
            <a:endParaRPr lang="en-US" dirty="0">
              <a:latin typeface="Poppins Medium" panose="00000600000000000000" pitchFamily="2" charset="0"/>
              <a:cs typeface="Poppins Medium" panose="00000600000000000000" pitchFamily="2" charset="0"/>
            </a:endParaRPr>
          </a:p>
          <a:p>
            <a:r>
              <a:rPr lang="en-US" b="1" dirty="0">
                <a:latin typeface="Poppins Medium" panose="00000600000000000000" pitchFamily="2" charset="0"/>
                <a:cs typeface="Poppins Medium" panose="00000600000000000000" pitchFamily="2" charset="0"/>
              </a:rPr>
              <a:t>Key Takeaways :</a:t>
            </a:r>
          </a:p>
          <a:p>
            <a:endParaRPr lang="en-US" dirty="0">
              <a:latin typeface="Poppins Medium" panose="00000600000000000000" pitchFamily="2" charset="0"/>
              <a:cs typeface="Poppins Medium" panose="00000600000000000000" pitchFamily="2" charset="0"/>
            </a:endParaRPr>
          </a:p>
          <a:p>
            <a:pPr marL="285750" indent="-285750">
              <a:buFont typeface="Courier New" panose="02070309020205020404" pitchFamily="49" charset="0"/>
              <a:buChar char="o"/>
            </a:pPr>
            <a:r>
              <a:rPr lang="en-US" dirty="0">
                <a:latin typeface="Poppins Medium" panose="00000600000000000000" pitchFamily="2" charset="0"/>
                <a:cs typeface="Poppins Medium" panose="00000600000000000000" pitchFamily="2" charset="0"/>
              </a:rPr>
              <a:t>Cuisines prone to poor reviews need recipe revisions, improved delivery mechanisms, or better customer education.</a:t>
            </a:r>
          </a:p>
          <a:p>
            <a:endParaRPr lang="en-US" dirty="0">
              <a:latin typeface="Poppins Medium" panose="00000600000000000000" pitchFamily="2" charset="0"/>
              <a:cs typeface="Poppins Medium" panose="00000600000000000000" pitchFamily="2" charset="0"/>
            </a:endParaRPr>
          </a:p>
          <a:p>
            <a:pPr marL="285750" indent="-285750">
              <a:buFont typeface="Courier New" panose="02070309020205020404" pitchFamily="49" charset="0"/>
              <a:buChar char="o"/>
            </a:pPr>
            <a:r>
              <a:rPr lang="en-US" dirty="0">
                <a:latin typeface="Poppins Medium" panose="00000600000000000000" pitchFamily="2" charset="0"/>
                <a:cs typeface="Poppins Medium" panose="00000600000000000000" pitchFamily="2" charset="0"/>
              </a:rPr>
              <a:t>Healthy, premium offerings are an emerging market segment, with customers seeking quality over quantity.</a:t>
            </a:r>
          </a:p>
          <a:p>
            <a:endParaRPr lang="en-US" b="1" dirty="0">
              <a:latin typeface="Poppins Medium" panose="00000600000000000000" pitchFamily="2" charset="0"/>
              <a:cs typeface="Poppins Medium" panose="00000600000000000000" pitchFamily="2" charset="0"/>
            </a:endParaRPr>
          </a:p>
        </p:txBody>
      </p:sp>
      <p:pic>
        <p:nvPicPr>
          <p:cNvPr id="3" name="Picture 2">
            <a:extLst>
              <a:ext uri="{FF2B5EF4-FFF2-40B4-BE49-F238E27FC236}">
                <a16:creationId xmlns:a16="http://schemas.microsoft.com/office/drawing/2014/main" id="{00205B45-96C5-C5F1-1772-F955581B3170}"/>
              </a:ext>
            </a:extLst>
          </p:cNvPr>
          <p:cNvPicPr>
            <a:picLocks noChangeAspect="1"/>
          </p:cNvPicPr>
          <p:nvPr/>
        </p:nvPicPr>
        <p:blipFill>
          <a:blip r:embed="rId2"/>
          <a:stretch>
            <a:fillRect/>
          </a:stretch>
        </p:blipFill>
        <p:spPr>
          <a:xfrm>
            <a:off x="581189" y="778000"/>
            <a:ext cx="541629" cy="541629"/>
          </a:xfrm>
          <a:prstGeom prst="rect">
            <a:avLst/>
          </a:prstGeom>
        </p:spPr>
      </p:pic>
      <p:sp>
        <p:nvSpPr>
          <p:cNvPr id="4" name="TextBox 3">
            <a:extLst>
              <a:ext uri="{FF2B5EF4-FFF2-40B4-BE49-F238E27FC236}">
                <a16:creationId xmlns:a16="http://schemas.microsoft.com/office/drawing/2014/main" id="{1EFE5FD2-33C1-5AD4-30F0-8BFC1AB802C8}"/>
              </a:ext>
            </a:extLst>
          </p:cNvPr>
          <p:cNvSpPr txBox="1"/>
          <p:nvPr/>
        </p:nvSpPr>
        <p:spPr>
          <a:xfrm>
            <a:off x="581189" y="1685602"/>
            <a:ext cx="11029618" cy="400110"/>
          </a:xfrm>
          <a:prstGeom prst="rect">
            <a:avLst/>
          </a:prstGeom>
          <a:noFill/>
        </p:spPr>
        <p:txBody>
          <a:bodyPr wrap="square" rtlCol="0">
            <a:spAutoFit/>
          </a:bodyPr>
          <a:lstStyle/>
          <a:p>
            <a:r>
              <a:rPr lang="en-US" sz="2000" b="1" dirty="0">
                <a:latin typeface="Poppins Medium" panose="00000600000000000000" pitchFamily="2" charset="0"/>
                <a:cs typeface="Poppins Medium" panose="00000600000000000000" pitchFamily="2" charset="0"/>
              </a:rPr>
              <a:t>5. Cuisine Preferences and Sentiment</a:t>
            </a:r>
            <a:endParaRPr lang="en-IN" sz="2000" b="1"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1562747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DBD89-E261-29CD-DD3D-596DFEA3C8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8BF9D2-447A-B9F0-7F17-2BBB57CA74AE}"/>
              </a:ext>
            </a:extLst>
          </p:cNvPr>
          <p:cNvSpPr>
            <a:spLocks noGrp="1"/>
          </p:cNvSpPr>
          <p:nvPr>
            <p:ph type="title"/>
          </p:nvPr>
        </p:nvSpPr>
        <p:spPr>
          <a:xfrm>
            <a:off x="581195" y="776748"/>
            <a:ext cx="11029616" cy="656106"/>
          </a:xfrm>
        </p:spPr>
        <p:txBody>
          <a:bodyPr>
            <a:normAutofit fontScale="90000"/>
          </a:bodyPr>
          <a:lstStyle/>
          <a:p>
            <a:pPr algn="ctr"/>
            <a:r>
              <a:rPr lang="en-US" sz="4400" dirty="0"/>
              <a:t>Key Insights from Sentiment Analysis</a:t>
            </a:r>
            <a:endParaRPr lang="en-IN" sz="4000" dirty="0"/>
          </a:p>
        </p:txBody>
      </p:sp>
      <p:sp>
        <p:nvSpPr>
          <p:cNvPr id="8" name="TextBox 7">
            <a:extLst>
              <a:ext uri="{FF2B5EF4-FFF2-40B4-BE49-F238E27FC236}">
                <a16:creationId xmlns:a16="http://schemas.microsoft.com/office/drawing/2014/main" id="{5298938F-1773-18FD-7C6B-1DE793C4F55D}"/>
              </a:ext>
            </a:extLst>
          </p:cNvPr>
          <p:cNvSpPr txBox="1"/>
          <p:nvPr/>
        </p:nvSpPr>
        <p:spPr>
          <a:xfrm>
            <a:off x="581189" y="2441150"/>
            <a:ext cx="11029618" cy="3970318"/>
          </a:xfrm>
          <a:prstGeom prst="rect">
            <a:avLst/>
          </a:prstGeom>
          <a:noFill/>
        </p:spPr>
        <p:txBody>
          <a:bodyPr wrap="square" rtlCol="0">
            <a:spAutoFit/>
          </a:bodyPr>
          <a:lstStyle/>
          <a:p>
            <a:pPr marL="285750" indent="-285750">
              <a:buFont typeface="Wingdings" panose="05000000000000000000" pitchFamily="2" charset="2"/>
              <a:buChar char="ü"/>
            </a:pPr>
            <a:r>
              <a:rPr lang="en-IN" dirty="0">
                <a:latin typeface="Poppins Medium" panose="00000600000000000000" pitchFamily="2" charset="0"/>
                <a:cs typeface="Poppins Medium" panose="00000600000000000000" pitchFamily="2" charset="0"/>
              </a:rPr>
              <a:t>Seasonality has a dramatic impact on customer engagement. </a:t>
            </a:r>
            <a:r>
              <a:rPr lang="en-US" dirty="0">
                <a:latin typeface="Poppins Medium" panose="00000600000000000000" pitchFamily="2" charset="0"/>
                <a:cs typeface="Poppins Medium" panose="00000600000000000000" pitchFamily="2" charset="0"/>
              </a:rPr>
              <a:t>Sentiment scores fluctuate over months, possibly reflecting factors like festive seasons, </a:t>
            </a:r>
            <a:r>
              <a:rPr lang="en-IN" dirty="0">
                <a:latin typeface="Poppins Medium" panose="00000600000000000000" pitchFamily="2" charset="0"/>
                <a:cs typeface="Poppins Medium" panose="00000600000000000000" pitchFamily="2" charset="0"/>
              </a:rPr>
              <a:t>Winter Comfort Food, </a:t>
            </a:r>
            <a:r>
              <a:rPr lang="en-US" dirty="0">
                <a:latin typeface="Poppins Medium" panose="00000600000000000000" pitchFamily="2" charset="0"/>
                <a:cs typeface="Poppins Medium" panose="00000600000000000000" pitchFamily="2" charset="0"/>
              </a:rPr>
              <a:t>holidays, or changes in delivery logistics.</a:t>
            </a:r>
          </a:p>
          <a:p>
            <a:endParaRPr lang="en-US"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IN" dirty="0">
                <a:latin typeface="Poppins Medium" panose="00000600000000000000" pitchFamily="2" charset="0"/>
                <a:cs typeface="Poppins Medium" panose="00000600000000000000" pitchFamily="2" charset="0"/>
              </a:rPr>
              <a:t>we see a significant dip during the 'Wedding Season' and 'Winter’.</a:t>
            </a:r>
          </a:p>
          <a:p>
            <a:endParaRPr lang="en-US" dirty="0">
              <a:latin typeface="Poppins Medium" panose="00000600000000000000" pitchFamily="2" charset="0"/>
              <a:cs typeface="Poppins Medium" panose="00000600000000000000" pitchFamily="2" charset="0"/>
            </a:endParaRPr>
          </a:p>
          <a:p>
            <a:r>
              <a:rPr lang="en-US" b="1" dirty="0">
                <a:latin typeface="Poppins Medium" panose="00000600000000000000" pitchFamily="2" charset="0"/>
                <a:cs typeface="Poppins Medium" panose="00000600000000000000" pitchFamily="2" charset="0"/>
              </a:rPr>
              <a:t>Key Takeaways :</a:t>
            </a:r>
          </a:p>
          <a:p>
            <a:endParaRPr lang="en-US" dirty="0">
              <a:latin typeface="Poppins Medium" panose="00000600000000000000" pitchFamily="2" charset="0"/>
              <a:cs typeface="Poppins Medium" panose="00000600000000000000" pitchFamily="2" charset="0"/>
            </a:endParaRPr>
          </a:p>
          <a:p>
            <a:pPr marL="285750" indent="-285750">
              <a:buFont typeface="Courier New" panose="02070309020205020404" pitchFamily="49" charset="0"/>
              <a:buChar char="o"/>
            </a:pPr>
            <a:r>
              <a:rPr lang="en-US" dirty="0">
                <a:latin typeface="Poppins Medium" panose="00000600000000000000" pitchFamily="2" charset="0"/>
                <a:cs typeface="Poppins Medium" panose="00000600000000000000" pitchFamily="2" charset="0"/>
              </a:rPr>
              <a:t>Brands should anticipate demand surges and prepare their operations in advance to avoid service degradation.</a:t>
            </a:r>
          </a:p>
          <a:p>
            <a:endParaRPr lang="en-US" dirty="0">
              <a:latin typeface="Poppins Medium" panose="00000600000000000000" pitchFamily="2" charset="0"/>
              <a:cs typeface="Poppins Medium" panose="00000600000000000000" pitchFamily="2" charset="0"/>
            </a:endParaRPr>
          </a:p>
          <a:p>
            <a:pPr marL="285750" indent="-285750">
              <a:buFont typeface="Courier New" panose="02070309020205020404" pitchFamily="49" charset="0"/>
              <a:buChar char="o"/>
            </a:pPr>
            <a:r>
              <a:rPr lang="en-US" dirty="0">
                <a:latin typeface="Poppins Medium" panose="00000600000000000000" pitchFamily="2" charset="0"/>
                <a:cs typeface="Poppins Medium" panose="00000600000000000000" pitchFamily="2" charset="0"/>
              </a:rPr>
              <a:t>Seasonal promotions can be used strategically, but only if backed by robust logistics and customer support.</a:t>
            </a:r>
          </a:p>
          <a:p>
            <a:endParaRPr lang="en-US" dirty="0">
              <a:latin typeface="Poppins Medium" panose="00000600000000000000" pitchFamily="2" charset="0"/>
              <a:cs typeface="Poppins Medium" panose="00000600000000000000" pitchFamily="2" charset="0"/>
            </a:endParaRPr>
          </a:p>
        </p:txBody>
      </p:sp>
      <p:pic>
        <p:nvPicPr>
          <p:cNvPr id="3" name="Picture 2">
            <a:extLst>
              <a:ext uri="{FF2B5EF4-FFF2-40B4-BE49-F238E27FC236}">
                <a16:creationId xmlns:a16="http://schemas.microsoft.com/office/drawing/2014/main" id="{941EB6C3-0784-229F-A4B3-C87D0A0FD1BE}"/>
              </a:ext>
            </a:extLst>
          </p:cNvPr>
          <p:cNvPicPr>
            <a:picLocks noChangeAspect="1"/>
          </p:cNvPicPr>
          <p:nvPr/>
        </p:nvPicPr>
        <p:blipFill>
          <a:blip r:embed="rId2"/>
          <a:stretch>
            <a:fillRect/>
          </a:stretch>
        </p:blipFill>
        <p:spPr>
          <a:xfrm>
            <a:off x="581189" y="778000"/>
            <a:ext cx="541629" cy="541629"/>
          </a:xfrm>
          <a:prstGeom prst="rect">
            <a:avLst/>
          </a:prstGeom>
        </p:spPr>
      </p:pic>
      <p:sp>
        <p:nvSpPr>
          <p:cNvPr id="4" name="TextBox 3">
            <a:extLst>
              <a:ext uri="{FF2B5EF4-FFF2-40B4-BE49-F238E27FC236}">
                <a16:creationId xmlns:a16="http://schemas.microsoft.com/office/drawing/2014/main" id="{E95061C1-AF1C-F914-DA9C-CA4C9D46485E}"/>
              </a:ext>
            </a:extLst>
          </p:cNvPr>
          <p:cNvSpPr txBox="1"/>
          <p:nvPr/>
        </p:nvSpPr>
        <p:spPr>
          <a:xfrm>
            <a:off x="581189" y="1881111"/>
            <a:ext cx="11029618" cy="400110"/>
          </a:xfrm>
          <a:prstGeom prst="rect">
            <a:avLst/>
          </a:prstGeom>
          <a:noFill/>
        </p:spPr>
        <p:txBody>
          <a:bodyPr wrap="square" rtlCol="0">
            <a:spAutoFit/>
          </a:bodyPr>
          <a:lstStyle/>
          <a:p>
            <a:r>
              <a:rPr lang="en-US" sz="2000" b="1" dirty="0">
                <a:latin typeface="Poppins Medium" panose="00000600000000000000" pitchFamily="2" charset="0"/>
                <a:cs typeface="Poppins Medium" panose="00000600000000000000" pitchFamily="2" charset="0"/>
              </a:rPr>
              <a:t>6. Seasonal and Time-Based Trends</a:t>
            </a:r>
            <a:endParaRPr lang="en-IN" sz="2000" b="1"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475783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AEB67-ECDF-D24E-3199-A4A4CFB9BDA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257D2A6-C75B-06A3-51D0-1D76AADC1C88}"/>
              </a:ext>
            </a:extLst>
          </p:cNvPr>
          <p:cNvSpPr>
            <a:spLocks noGrp="1"/>
          </p:cNvSpPr>
          <p:nvPr>
            <p:ph type="title"/>
          </p:nvPr>
        </p:nvSpPr>
        <p:spPr>
          <a:xfrm>
            <a:off x="581192" y="786580"/>
            <a:ext cx="11029616" cy="626609"/>
          </a:xfrm>
        </p:spPr>
        <p:txBody>
          <a:bodyPr>
            <a:noAutofit/>
          </a:bodyPr>
          <a:lstStyle/>
          <a:p>
            <a:pPr algn="ctr"/>
            <a:r>
              <a:rPr lang="en-IN" sz="4000" dirty="0"/>
              <a:t>Dashboard overview</a:t>
            </a:r>
          </a:p>
        </p:txBody>
      </p:sp>
      <p:pic>
        <p:nvPicPr>
          <p:cNvPr id="7" name="Picture 6">
            <a:extLst>
              <a:ext uri="{FF2B5EF4-FFF2-40B4-BE49-F238E27FC236}">
                <a16:creationId xmlns:a16="http://schemas.microsoft.com/office/drawing/2014/main" id="{75857B17-9660-5896-32CD-DCB59CAD0C2A}"/>
              </a:ext>
            </a:extLst>
          </p:cNvPr>
          <p:cNvPicPr>
            <a:picLocks noChangeAspect="1"/>
          </p:cNvPicPr>
          <p:nvPr/>
        </p:nvPicPr>
        <p:blipFill>
          <a:blip r:embed="rId2"/>
          <a:stretch>
            <a:fillRect/>
          </a:stretch>
        </p:blipFill>
        <p:spPr>
          <a:xfrm>
            <a:off x="913965" y="1515122"/>
            <a:ext cx="4600982" cy="2597456"/>
          </a:xfrm>
          <a:prstGeom prst="rect">
            <a:avLst/>
          </a:prstGeom>
          <a:ln w="38100">
            <a:solidFill>
              <a:schemeClr val="tx1"/>
            </a:solidFill>
          </a:ln>
        </p:spPr>
      </p:pic>
      <p:pic>
        <p:nvPicPr>
          <p:cNvPr id="9" name="Picture 8">
            <a:extLst>
              <a:ext uri="{FF2B5EF4-FFF2-40B4-BE49-F238E27FC236}">
                <a16:creationId xmlns:a16="http://schemas.microsoft.com/office/drawing/2014/main" id="{3A301260-5B22-10F7-E90A-EFA2BC7D71FC}"/>
              </a:ext>
            </a:extLst>
          </p:cNvPr>
          <p:cNvPicPr>
            <a:picLocks noChangeAspect="1"/>
          </p:cNvPicPr>
          <p:nvPr/>
        </p:nvPicPr>
        <p:blipFill>
          <a:blip r:embed="rId3"/>
          <a:stretch>
            <a:fillRect/>
          </a:stretch>
        </p:blipFill>
        <p:spPr>
          <a:xfrm>
            <a:off x="913965" y="4214512"/>
            <a:ext cx="4600982" cy="2491994"/>
          </a:xfrm>
          <a:prstGeom prst="rect">
            <a:avLst/>
          </a:prstGeom>
          <a:ln w="38100">
            <a:solidFill>
              <a:schemeClr val="tx1"/>
            </a:solidFill>
          </a:ln>
        </p:spPr>
      </p:pic>
      <p:pic>
        <p:nvPicPr>
          <p:cNvPr id="11" name="Picture 10">
            <a:extLst>
              <a:ext uri="{FF2B5EF4-FFF2-40B4-BE49-F238E27FC236}">
                <a16:creationId xmlns:a16="http://schemas.microsoft.com/office/drawing/2014/main" id="{3E8941C5-14CD-0886-F53B-79ED4364D1B4}"/>
              </a:ext>
            </a:extLst>
          </p:cNvPr>
          <p:cNvPicPr>
            <a:picLocks noChangeAspect="1"/>
          </p:cNvPicPr>
          <p:nvPr/>
        </p:nvPicPr>
        <p:blipFill>
          <a:blip r:embed="rId4"/>
          <a:stretch>
            <a:fillRect/>
          </a:stretch>
        </p:blipFill>
        <p:spPr>
          <a:xfrm>
            <a:off x="5916475" y="3417379"/>
            <a:ext cx="4272415" cy="3289127"/>
          </a:xfrm>
          <a:prstGeom prst="rect">
            <a:avLst/>
          </a:prstGeom>
          <a:ln w="38100">
            <a:solidFill>
              <a:schemeClr val="tx1"/>
            </a:solidFill>
          </a:ln>
        </p:spPr>
      </p:pic>
      <p:pic>
        <p:nvPicPr>
          <p:cNvPr id="13" name="Picture 12">
            <a:extLst>
              <a:ext uri="{FF2B5EF4-FFF2-40B4-BE49-F238E27FC236}">
                <a16:creationId xmlns:a16="http://schemas.microsoft.com/office/drawing/2014/main" id="{869ED52E-5CEB-C972-E6D8-FAE668910315}"/>
              </a:ext>
            </a:extLst>
          </p:cNvPr>
          <p:cNvPicPr>
            <a:picLocks noChangeAspect="1"/>
          </p:cNvPicPr>
          <p:nvPr/>
        </p:nvPicPr>
        <p:blipFill>
          <a:blip r:embed="rId5"/>
          <a:stretch>
            <a:fillRect/>
          </a:stretch>
        </p:blipFill>
        <p:spPr>
          <a:xfrm>
            <a:off x="5850294" y="1500095"/>
            <a:ext cx="2197403" cy="1800650"/>
          </a:xfrm>
          <a:prstGeom prst="rect">
            <a:avLst/>
          </a:prstGeom>
          <a:ln w="38100">
            <a:solidFill>
              <a:schemeClr val="tx1"/>
            </a:solidFill>
          </a:ln>
        </p:spPr>
      </p:pic>
      <p:pic>
        <p:nvPicPr>
          <p:cNvPr id="19" name="Picture 18">
            <a:extLst>
              <a:ext uri="{FF2B5EF4-FFF2-40B4-BE49-F238E27FC236}">
                <a16:creationId xmlns:a16="http://schemas.microsoft.com/office/drawing/2014/main" id="{185B7D1E-7A70-D600-A7AA-69265F63DC65}"/>
              </a:ext>
            </a:extLst>
          </p:cNvPr>
          <p:cNvPicPr>
            <a:picLocks noChangeAspect="1"/>
          </p:cNvPicPr>
          <p:nvPr/>
        </p:nvPicPr>
        <p:blipFill>
          <a:blip r:embed="rId6"/>
          <a:stretch>
            <a:fillRect/>
          </a:stretch>
        </p:blipFill>
        <p:spPr>
          <a:xfrm>
            <a:off x="2548909" y="747642"/>
            <a:ext cx="665547" cy="665547"/>
          </a:xfrm>
          <a:prstGeom prst="rect">
            <a:avLst/>
          </a:prstGeom>
        </p:spPr>
      </p:pic>
      <p:pic>
        <p:nvPicPr>
          <p:cNvPr id="5" name="Picture 4">
            <a:extLst>
              <a:ext uri="{FF2B5EF4-FFF2-40B4-BE49-F238E27FC236}">
                <a16:creationId xmlns:a16="http://schemas.microsoft.com/office/drawing/2014/main" id="{A9DF9B25-86A2-0113-95A3-3F7BD09879FF}"/>
              </a:ext>
            </a:extLst>
          </p:cNvPr>
          <p:cNvPicPr>
            <a:picLocks noChangeAspect="1"/>
          </p:cNvPicPr>
          <p:nvPr/>
        </p:nvPicPr>
        <p:blipFill>
          <a:blip r:embed="rId7"/>
          <a:stretch>
            <a:fillRect/>
          </a:stretch>
        </p:blipFill>
        <p:spPr>
          <a:xfrm>
            <a:off x="8217878" y="1500095"/>
            <a:ext cx="1971012" cy="1800650"/>
          </a:xfrm>
          <a:prstGeom prst="rect">
            <a:avLst/>
          </a:prstGeom>
          <a:ln w="38100">
            <a:solidFill>
              <a:schemeClr val="tx1"/>
            </a:solidFill>
          </a:ln>
        </p:spPr>
      </p:pic>
    </p:spTree>
    <p:extLst>
      <p:ext uri="{BB962C8B-B14F-4D97-AF65-F5344CB8AC3E}">
        <p14:creationId xmlns:p14="http://schemas.microsoft.com/office/powerpoint/2010/main" val="3386268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550E5-532C-77FD-343B-CC4CC09C877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9604165-14D4-543A-4D35-9A01737C464F}"/>
              </a:ext>
            </a:extLst>
          </p:cNvPr>
          <p:cNvSpPr>
            <a:spLocks noGrp="1"/>
          </p:cNvSpPr>
          <p:nvPr>
            <p:ph type="title"/>
          </p:nvPr>
        </p:nvSpPr>
        <p:spPr>
          <a:xfrm>
            <a:off x="581192" y="786580"/>
            <a:ext cx="11029616" cy="626609"/>
          </a:xfrm>
        </p:spPr>
        <p:txBody>
          <a:bodyPr>
            <a:noAutofit/>
          </a:bodyPr>
          <a:lstStyle/>
          <a:p>
            <a:pPr algn="ctr"/>
            <a:r>
              <a:rPr lang="en-IN" sz="4000" dirty="0"/>
              <a:t>Dashboard overview</a:t>
            </a:r>
          </a:p>
        </p:txBody>
      </p:sp>
      <p:pic>
        <p:nvPicPr>
          <p:cNvPr id="19" name="Picture 18">
            <a:extLst>
              <a:ext uri="{FF2B5EF4-FFF2-40B4-BE49-F238E27FC236}">
                <a16:creationId xmlns:a16="http://schemas.microsoft.com/office/drawing/2014/main" id="{E1656561-2077-9264-06D9-D98043914BE9}"/>
              </a:ext>
            </a:extLst>
          </p:cNvPr>
          <p:cNvPicPr>
            <a:picLocks noChangeAspect="1"/>
          </p:cNvPicPr>
          <p:nvPr/>
        </p:nvPicPr>
        <p:blipFill>
          <a:blip r:embed="rId2"/>
          <a:stretch>
            <a:fillRect/>
          </a:stretch>
        </p:blipFill>
        <p:spPr>
          <a:xfrm>
            <a:off x="2548909" y="747642"/>
            <a:ext cx="665547" cy="665547"/>
          </a:xfrm>
          <a:prstGeom prst="rect">
            <a:avLst/>
          </a:prstGeom>
        </p:spPr>
      </p:pic>
      <p:pic>
        <p:nvPicPr>
          <p:cNvPr id="2" name="Picture 1">
            <a:extLst>
              <a:ext uri="{FF2B5EF4-FFF2-40B4-BE49-F238E27FC236}">
                <a16:creationId xmlns:a16="http://schemas.microsoft.com/office/drawing/2014/main" id="{E06A2A10-2C30-F95C-87F5-609C965F7ED3}"/>
              </a:ext>
            </a:extLst>
          </p:cNvPr>
          <p:cNvPicPr>
            <a:picLocks noChangeAspect="1"/>
          </p:cNvPicPr>
          <p:nvPr/>
        </p:nvPicPr>
        <p:blipFill>
          <a:blip r:embed="rId3"/>
          <a:stretch>
            <a:fillRect/>
          </a:stretch>
        </p:blipFill>
        <p:spPr>
          <a:xfrm>
            <a:off x="4940915" y="1715564"/>
            <a:ext cx="3048629" cy="1868333"/>
          </a:xfrm>
          <a:prstGeom prst="rect">
            <a:avLst/>
          </a:prstGeom>
          <a:ln w="38100">
            <a:solidFill>
              <a:schemeClr val="tx1"/>
            </a:solidFill>
          </a:ln>
        </p:spPr>
      </p:pic>
      <p:pic>
        <p:nvPicPr>
          <p:cNvPr id="4" name="Picture 3">
            <a:extLst>
              <a:ext uri="{FF2B5EF4-FFF2-40B4-BE49-F238E27FC236}">
                <a16:creationId xmlns:a16="http://schemas.microsoft.com/office/drawing/2014/main" id="{451E6DD9-93D5-5EFE-4258-7CC67E568BBF}"/>
              </a:ext>
            </a:extLst>
          </p:cNvPr>
          <p:cNvPicPr>
            <a:picLocks noChangeAspect="1"/>
          </p:cNvPicPr>
          <p:nvPr/>
        </p:nvPicPr>
        <p:blipFill>
          <a:blip r:embed="rId4"/>
          <a:stretch>
            <a:fillRect/>
          </a:stretch>
        </p:blipFill>
        <p:spPr>
          <a:xfrm>
            <a:off x="8377019" y="1715564"/>
            <a:ext cx="2800183" cy="2426746"/>
          </a:xfrm>
          <a:prstGeom prst="rect">
            <a:avLst/>
          </a:prstGeom>
          <a:ln w="38100">
            <a:solidFill>
              <a:schemeClr val="tx1"/>
            </a:solidFill>
          </a:ln>
        </p:spPr>
      </p:pic>
      <p:pic>
        <p:nvPicPr>
          <p:cNvPr id="5" name="Picture 4">
            <a:extLst>
              <a:ext uri="{FF2B5EF4-FFF2-40B4-BE49-F238E27FC236}">
                <a16:creationId xmlns:a16="http://schemas.microsoft.com/office/drawing/2014/main" id="{68130329-EBEA-6E2A-D7B2-D9470D35BFEA}"/>
              </a:ext>
            </a:extLst>
          </p:cNvPr>
          <p:cNvPicPr>
            <a:picLocks noChangeAspect="1"/>
          </p:cNvPicPr>
          <p:nvPr/>
        </p:nvPicPr>
        <p:blipFill>
          <a:blip r:embed="rId5"/>
          <a:stretch>
            <a:fillRect/>
          </a:stretch>
        </p:blipFill>
        <p:spPr>
          <a:xfrm>
            <a:off x="6465230" y="4385580"/>
            <a:ext cx="4711972" cy="2193108"/>
          </a:xfrm>
          <a:prstGeom prst="rect">
            <a:avLst/>
          </a:prstGeom>
          <a:ln w="38100">
            <a:solidFill>
              <a:schemeClr val="tx1"/>
            </a:solidFill>
          </a:ln>
        </p:spPr>
      </p:pic>
      <p:pic>
        <p:nvPicPr>
          <p:cNvPr id="6" name="Picture 5">
            <a:extLst>
              <a:ext uri="{FF2B5EF4-FFF2-40B4-BE49-F238E27FC236}">
                <a16:creationId xmlns:a16="http://schemas.microsoft.com/office/drawing/2014/main" id="{C8968D94-FD34-3FA2-0197-FC129033C61E}"/>
              </a:ext>
            </a:extLst>
          </p:cNvPr>
          <p:cNvPicPr>
            <a:picLocks noChangeAspect="1"/>
          </p:cNvPicPr>
          <p:nvPr/>
        </p:nvPicPr>
        <p:blipFill>
          <a:blip r:embed="rId6"/>
          <a:stretch>
            <a:fillRect/>
          </a:stretch>
        </p:blipFill>
        <p:spPr>
          <a:xfrm>
            <a:off x="913965" y="3886272"/>
            <a:ext cx="5267960" cy="2695575"/>
          </a:xfrm>
          <a:prstGeom prst="rect">
            <a:avLst/>
          </a:prstGeom>
          <a:ln w="38100">
            <a:solidFill>
              <a:schemeClr val="tx1"/>
            </a:solidFill>
          </a:ln>
        </p:spPr>
      </p:pic>
    </p:spTree>
    <p:extLst>
      <p:ext uri="{BB962C8B-B14F-4D97-AF65-F5344CB8AC3E}">
        <p14:creationId xmlns:p14="http://schemas.microsoft.com/office/powerpoint/2010/main" val="3796389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FD8D4-43D3-3EC8-2755-934617FBC2A8}"/>
              </a:ext>
            </a:extLst>
          </p:cNvPr>
          <p:cNvSpPr>
            <a:spLocks noGrp="1"/>
          </p:cNvSpPr>
          <p:nvPr>
            <p:ph type="title"/>
          </p:nvPr>
        </p:nvSpPr>
        <p:spPr>
          <a:xfrm>
            <a:off x="581192" y="1091116"/>
            <a:ext cx="11029616" cy="636442"/>
          </a:xfrm>
        </p:spPr>
        <p:txBody>
          <a:bodyPr>
            <a:noAutofit/>
          </a:bodyPr>
          <a:lstStyle/>
          <a:p>
            <a:pPr algn="ctr"/>
            <a:r>
              <a:rPr lang="en-IN" sz="4000" dirty="0"/>
              <a:t>Thank you</a:t>
            </a:r>
          </a:p>
        </p:txBody>
      </p:sp>
      <p:sp>
        <p:nvSpPr>
          <p:cNvPr id="3" name="Rectangle 2">
            <a:extLst>
              <a:ext uri="{FF2B5EF4-FFF2-40B4-BE49-F238E27FC236}">
                <a16:creationId xmlns:a16="http://schemas.microsoft.com/office/drawing/2014/main" id="{E591D2AD-F753-AB7F-E58E-29ACFAF0DBD3}"/>
              </a:ext>
            </a:extLst>
          </p:cNvPr>
          <p:cNvSpPr/>
          <p:nvPr/>
        </p:nvSpPr>
        <p:spPr>
          <a:xfrm>
            <a:off x="0" y="5781158"/>
            <a:ext cx="12192000" cy="62292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Poppins Medium" panose="00000600000000000000" pitchFamily="2" charset="0"/>
                <a:cs typeface="Poppins Medium" panose="00000600000000000000" pitchFamily="2" charset="0"/>
              </a:rPr>
              <a:t>Thank you for your time and attention!</a:t>
            </a:r>
            <a:endParaRPr lang="en-IN" sz="2800" dirty="0">
              <a:solidFill>
                <a:schemeClr val="tx1"/>
              </a:solidFill>
              <a:latin typeface="Poppins Medium" panose="00000600000000000000" pitchFamily="2" charset="0"/>
              <a:cs typeface="Poppins Medium" panose="00000600000000000000" pitchFamily="2" charset="0"/>
            </a:endParaRPr>
          </a:p>
        </p:txBody>
      </p:sp>
      <p:sp>
        <p:nvSpPr>
          <p:cNvPr id="4" name="TextBox 3">
            <a:extLst>
              <a:ext uri="{FF2B5EF4-FFF2-40B4-BE49-F238E27FC236}">
                <a16:creationId xmlns:a16="http://schemas.microsoft.com/office/drawing/2014/main" id="{5C0A8CD9-93B3-478A-0D66-69FD11CE2E0A}"/>
              </a:ext>
            </a:extLst>
          </p:cNvPr>
          <p:cNvSpPr txBox="1"/>
          <p:nvPr/>
        </p:nvSpPr>
        <p:spPr>
          <a:xfrm>
            <a:off x="581192" y="2644170"/>
            <a:ext cx="11029616" cy="1569660"/>
          </a:xfrm>
          <a:prstGeom prst="rect">
            <a:avLst/>
          </a:prstGeom>
          <a:noFill/>
        </p:spPr>
        <p:txBody>
          <a:bodyPr wrap="square" rtlCol="0">
            <a:spAutoFit/>
          </a:bodyPr>
          <a:lstStyle/>
          <a:p>
            <a:pPr algn="ctr"/>
            <a:r>
              <a:rPr lang="en-US" sz="2400" dirty="0">
                <a:latin typeface="Poppins Medium" panose="00000600000000000000" pitchFamily="2" charset="0"/>
                <a:cs typeface="Poppins Medium" panose="00000600000000000000" pitchFamily="2" charset="0"/>
              </a:rPr>
              <a:t>We appreciate the opportunity to present our project on Customer Sentiment &amp; Food Trend Analysis.</a:t>
            </a:r>
            <a:br>
              <a:rPr lang="en-US" sz="2400" dirty="0">
                <a:latin typeface="Poppins Medium" panose="00000600000000000000" pitchFamily="2" charset="0"/>
                <a:cs typeface="Poppins Medium" panose="00000600000000000000" pitchFamily="2" charset="0"/>
              </a:rPr>
            </a:br>
            <a:r>
              <a:rPr lang="en-US" sz="2400" dirty="0">
                <a:latin typeface="Poppins Medium" panose="00000600000000000000" pitchFamily="2" charset="0"/>
                <a:cs typeface="Poppins Medium" panose="00000600000000000000" pitchFamily="2" charset="0"/>
              </a:rPr>
              <a:t>Your feedback and suggestions will help us improve and take this work further.</a:t>
            </a:r>
            <a:endParaRPr lang="en-IN" sz="2400" dirty="0">
              <a:latin typeface="Poppins Medium" panose="00000600000000000000" pitchFamily="2" charset="0"/>
              <a:cs typeface="Poppins Medium" panose="00000600000000000000" pitchFamily="2" charset="0"/>
            </a:endParaRPr>
          </a:p>
        </p:txBody>
      </p:sp>
      <p:pic>
        <p:nvPicPr>
          <p:cNvPr id="8" name="Picture 7">
            <a:extLst>
              <a:ext uri="{FF2B5EF4-FFF2-40B4-BE49-F238E27FC236}">
                <a16:creationId xmlns:a16="http://schemas.microsoft.com/office/drawing/2014/main" id="{266AB747-62CB-3037-05A8-2F09435D9ED4}"/>
              </a:ext>
            </a:extLst>
          </p:cNvPr>
          <p:cNvPicPr>
            <a:picLocks noChangeAspect="1"/>
          </p:cNvPicPr>
          <p:nvPr/>
        </p:nvPicPr>
        <p:blipFill>
          <a:blip r:embed="rId2"/>
          <a:stretch>
            <a:fillRect/>
          </a:stretch>
        </p:blipFill>
        <p:spPr>
          <a:xfrm>
            <a:off x="450636" y="622360"/>
            <a:ext cx="321535" cy="321535"/>
          </a:xfrm>
          <a:prstGeom prst="rect">
            <a:avLst/>
          </a:prstGeom>
        </p:spPr>
      </p:pic>
      <p:sp>
        <p:nvSpPr>
          <p:cNvPr id="9" name="Title 1">
            <a:extLst>
              <a:ext uri="{FF2B5EF4-FFF2-40B4-BE49-F238E27FC236}">
                <a16:creationId xmlns:a16="http://schemas.microsoft.com/office/drawing/2014/main" id="{610EA478-B5CB-91F0-1A52-E942703F6975}"/>
              </a:ext>
            </a:extLst>
          </p:cNvPr>
          <p:cNvSpPr txBox="1">
            <a:spLocks/>
          </p:cNvSpPr>
          <p:nvPr/>
        </p:nvSpPr>
        <p:spPr>
          <a:xfrm>
            <a:off x="772171" y="669380"/>
            <a:ext cx="1227950" cy="274514"/>
          </a:xfrm>
          <a:prstGeom prst="rect">
            <a:avLst/>
          </a:prstGeom>
        </p:spPr>
        <p:txBody>
          <a:bodyPr vert="horz" lIns="91440" tIns="45720" rIns="91440" bIns="45720" rtlCol="0" anchor="b">
            <a:normAutofit fontScale="475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tx1"/>
                </a:solidFill>
              </a:rPr>
              <a:t>Team : 06</a:t>
            </a:r>
          </a:p>
        </p:txBody>
      </p:sp>
      <p:pic>
        <p:nvPicPr>
          <p:cNvPr id="6" name="Picture 5">
            <a:extLst>
              <a:ext uri="{FF2B5EF4-FFF2-40B4-BE49-F238E27FC236}">
                <a16:creationId xmlns:a16="http://schemas.microsoft.com/office/drawing/2014/main" id="{19D655D2-999D-D95D-53A9-E6C6A27A9CCB}"/>
              </a:ext>
            </a:extLst>
          </p:cNvPr>
          <p:cNvPicPr>
            <a:picLocks noChangeAspect="1"/>
          </p:cNvPicPr>
          <p:nvPr/>
        </p:nvPicPr>
        <p:blipFill>
          <a:blip r:embed="rId3"/>
          <a:stretch>
            <a:fillRect/>
          </a:stretch>
        </p:blipFill>
        <p:spPr>
          <a:xfrm>
            <a:off x="1114681" y="5578389"/>
            <a:ext cx="1269841" cy="1269841"/>
          </a:xfrm>
          <a:prstGeom prst="rect">
            <a:avLst/>
          </a:prstGeom>
        </p:spPr>
      </p:pic>
    </p:spTree>
    <p:extLst>
      <p:ext uri="{BB962C8B-B14F-4D97-AF65-F5344CB8AC3E}">
        <p14:creationId xmlns:p14="http://schemas.microsoft.com/office/powerpoint/2010/main" val="3806971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E692F-3395-A33E-9793-5EAAAEFB3836}"/>
              </a:ext>
            </a:extLst>
          </p:cNvPr>
          <p:cNvSpPr>
            <a:spLocks noGrp="1"/>
          </p:cNvSpPr>
          <p:nvPr>
            <p:ph type="title"/>
          </p:nvPr>
        </p:nvSpPr>
        <p:spPr>
          <a:xfrm>
            <a:off x="457907" y="707922"/>
            <a:ext cx="11029616" cy="737786"/>
          </a:xfrm>
        </p:spPr>
        <p:txBody>
          <a:bodyPr>
            <a:normAutofit/>
          </a:bodyPr>
          <a:lstStyle/>
          <a:p>
            <a:pPr algn="ctr"/>
            <a:r>
              <a:rPr lang="en-IN" sz="4000" dirty="0"/>
              <a:t>Team Members</a:t>
            </a:r>
          </a:p>
        </p:txBody>
      </p:sp>
      <p:pic>
        <p:nvPicPr>
          <p:cNvPr id="10" name="Picture 9">
            <a:extLst>
              <a:ext uri="{FF2B5EF4-FFF2-40B4-BE49-F238E27FC236}">
                <a16:creationId xmlns:a16="http://schemas.microsoft.com/office/drawing/2014/main" id="{63548AE5-12B7-A1FD-6079-75F40226E601}"/>
              </a:ext>
            </a:extLst>
          </p:cNvPr>
          <p:cNvPicPr>
            <a:picLocks noChangeAspect="1"/>
          </p:cNvPicPr>
          <p:nvPr/>
        </p:nvPicPr>
        <p:blipFill>
          <a:blip r:embed="rId2"/>
          <a:stretch>
            <a:fillRect/>
          </a:stretch>
        </p:blipFill>
        <p:spPr>
          <a:xfrm>
            <a:off x="1057676" y="1930458"/>
            <a:ext cx="810072" cy="810072"/>
          </a:xfrm>
          <a:prstGeom prst="rect">
            <a:avLst/>
          </a:prstGeom>
        </p:spPr>
      </p:pic>
      <p:sp>
        <p:nvSpPr>
          <p:cNvPr id="11" name="TextBox 10">
            <a:extLst>
              <a:ext uri="{FF2B5EF4-FFF2-40B4-BE49-F238E27FC236}">
                <a16:creationId xmlns:a16="http://schemas.microsoft.com/office/drawing/2014/main" id="{6F505AE1-7C90-52B6-C795-EDD03516CD6C}"/>
              </a:ext>
            </a:extLst>
          </p:cNvPr>
          <p:cNvSpPr txBox="1"/>
          <p:nvPr/>
        </p:nvSpPr>
        <p:spPr>
          <a:xfrm>
            <a:off x="2349910" y="2073884"/>
            <a:ext cx="6558116" cy="523220"/>
          </a:xfrm>
          <a:prstGeom prst="rect">
            <a:avLst/>
          </a:prstGeom>
          <a:noFill/>
        </p:spPr>
        <p:txBody>
          <a:bodyPr wrap="square" rtlCol="0">
            <a:spAutoFit/>
          </a:bodyPr>
          <a:lstStyle/>
          <a:p>
            <a:r>
              <a:rPr lang="en-IN" sz="2800" dirty="0">
                <a:latin typeface="+mj-lt"/>
                <a:cs typeface="Poppins Medium" panose="00000600000000000000" pitchFamily="2" charset="0"/>
              </a:rPr>
              <a:t>JAGRUTI DESALE</a:t>
            </a:r>
          </a:p>
        </p:txBody>
      </p:sp>
      <p:pic>
        <p:nvPicPr>
          <p:cNvPr id="13" name="Picture 12">
            <a:extLst>
              <a:ext uri="{FF2B5EF4-FFF2-40B4-BE49-F238E27FC236}">
                <a16:creationId xmlns:a16="http://schemas.microsoft.com/office/drawing/2014/main" id="{31A90B7A-B356-D084-608D-318A3F9884E1}"/>
              </a:ext>
            </a:extLst>
          </p:cNvPr>
          <p:cNvPicPr>
            <a:picLocks noChangeAspect="1"/>
          </p:cNvPicPr>
          <p:nvPr/>
        </p:nvPicPr>
        <p:blipFill>
          <a:blip r:embed="rId3"/>
          <a:stretch>
            <a:fillRect/>
          </a:stretch>
        </p:blipFill>
        <p:spPr>
          <a:xfrm>
            <a:off x="1057675" y="3225280"/>
            <a:ext cx="810073" cy="810073"/>
          </a:xfrm>
          <a:prstGeom prst="rect">
            <a:avLst/>
          </a:prstGeom>
        </p:spPr>
      </p:pic>
      <p:sp>
        <p:nvSpPr>
          <p:cNvPr id="14" name="TextBox 13">
            <a:extLst>
              <a:ext uri="{FF2B5EF4-FFF2-40B4-BE49-F238E27FC236}">
                <a16:creationId xmlns:a16="http://schemas.microsoft.com/office/drawing/2014/main" id="{C454C8CE-EA9A-7324-00BF-0970F8F50703}"/>
              </a:ext>
            </a:extLst>
          </p:cNvPr>
          <p:cNvSpPr txBox="1"/>
          <p:nvPr/>
        </p:nvSpPr>
        <p:spPr>
          <a:xfrm>
            <a:off x="2349910" y="3368706"/>
            <a:ext cx="6558116" cy="523220"/>
          </a:xfrm>
          <a:prstGeom prst="rect">
            <a:avLst/>
          </a:prstGeom>
          <a:noFill/>
        </p:spPr>
        <p:txBody>
          <a:bodyPr wrap="square" rtlCol="0">
            <a:spAutoFit/>
          </a:bodyPr>
          <a:lstStyle/>
          <a:p>
            <a:r>
              <a:rPr lang="en-IN" sz="2800" dirty="0">
                <a:latin typeface="+mj-lt"/>
                <a:cs typeface="Poppins Medium" panose="00000600000000000000" pitchFamily="2" charset="0"/>
              </a:rPr>
              <a:t>SANSKAR CHOUDHARI</a:t>
            </a:r>
          </a:p>
        </p:txBody>
      </p:sp>
      <p:pic>
        <p:nvPicPr>
          <p:cNvPr id="16" name="Picture 15">
            <a:extLst>
              <a:ext uri="{FF2B5EF4-FFF2-40B4-BE49-F238E27FC236}">
                <a16:creationId xmlns:a16="http://schemas.microsoft.com/office/drawing/2014/main" id="{90D499ED-D38D-0A62-D4E9-6D623EA76C9B}"/>
              </a:ext>
            </a:extLst>
          </p:cNvPr>
          <p:cNvPicPr>
            <a:picLocks noChangeAspect="1"/>
          </p:cNvPicPr>
          <p:nvPr/>
        </p:nvPicPr>
        <p:blipFill>
          <a:blip r:embed="rId4"/>
          <a:stretch>
            <a:fillRect/>
          </a:stretch>
        </p:blipFill>
        <p:spPr>
          <a:xfrm>
            <a:off x="1057675" y="4520102"/>
            <a:ext cx="810072" cy="810072"/>
          </a:xfrm>
          <a:prstGeom prst="rect">
            <a:avLst/>
          </a:prstGeom>
        </p:spPr>
      </p:pic>
      <p:sp>
        <p:nvSpPr>
          <p:cNvPr id="17" name="TextBox 16">
            <a:extLst>
              <a:ext uri="{FF2B5EF4-FFF2-40B4-BE49-F238E27FC236}">
                <a16:creationId xmlns:a16="http://schemas.microsoft.com/office/drawing/2014/main" id="{47EA1216-729E-A705-F72A-4EBFE1DD545F}"/>
              </a:ext>
            </a:extLst>
          </p:cNvPr>
          <p:cNvSpPr txBox="1"/>
          <p:nvPr/>
        </p:nvSpPr>
        <p:spPr>
          <a:xfrm>
            <a:off x="2349910" y="4663528"/>
            <a:ext cx="6558116" cy="523220"/>
          </a:xfrm>
          <a:prstGeom prst="rect">
            <a:avLst/>
          </a:prstGeom>
          <a:noFill/>
        </p:spPr>
        <p:txBody>
          <a:bodyPr wrap="square" rtlCol="0">
            <a:spAutoFit/>
          </a:bodyPr>
          <a:lstStyle/>
          <a:p>
            <a:r>
              <a:rPr lang="en-IN" sz="2800" dirty="0">
                <a:latin typeface="+mj-lt"/>
                <a:cs typeface="Poppins Medium" panose="00000600000000000000" pitchFamily="2" charset="0"/>
              </a:rPr>
              <a:t>ADITYA SINGH</a:t>
            </a:r>
          </a:p>
        </p:txBody>
      </p:sp>
      <p:pic>
        <p:nvPicPr>
          <p:cNvPr id="18" name="Picture 17">
            <a:extLst>
              <a:ext uri="{FF2B5EF4-FFF2-40B4-BE49-F238E27FC236}">
                <a16:creationId xmlns:a16="http://schemas.microsoft.com/office/drawing/2014/main" id="{9FFC7827-27FA-E782-2B29-C7A931A3ABEE}"/>
              </a:ext>
            </a:extLst>
          </p:cNvPr>
          <p:cNvPicPr>
            <a:picLocks noChangeAspect="1"/>
          </p:cNvPicPr>
          <p:nvPr/>
        </p:nvPicPr>
        <p:blipFill>
          <a:blip r:embed="rId5"/>
          <a:stretch>
            <a:fillRect/>
          </a:stretch>
        </p:blipFill>
        <p:spPr>
          <a:xfrm>
            <a:off x="6664698" y="1645330"/>
            <a:ext cx="5212670" cy="5212670"/>
          </a:xfrm>
          <a:prstGeom prst="rect">
            <a:avLst/>
          </a:prstGeom>
        </p:spPr>
      </p:pic>
    </p:spTree>
    <p:extLst>
      <p:ext uri="{BB962C8B-B14F-4D97-AF65-F5344CB8AC3E}">
        <p14:creationId xmlns:p14="http://schemas.microsoft.com/office/powerpoint/2010/main" val="3235630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a:xfrm>
            <a:off x="581192" y="949867"/>
            <a:ext cx="11029616" cy="602850"/>
          </a:xfrm>
        </p:spPr>
        <p:txBody>
          <a:bodyPr>
            <a:noAutofit/>
          </a:bodyPr>
          <a:lstStyle/>
          <a:p>
            <a:pPr algn="ctr"/>
            <a:r>
              <a:rPr lang="en-US" sz="4000" dirty="0"/>
              <a:t>Project Introduction</a:t>
            </a:r>
          </a:p>
        </p:txBody>
      </p:sp>
      <p:sp>
        <p:nvSpPr>
          <p:cNvPr id="6" name="TextBox 5">
            <a:extLst>
              <a:ext uri="{FF2B5EF4-FFF2-40B4-BE49-F238E27FC236}">
                <a16:creationId xmlns:a16="http://schemas.microsoft.com/office/drawing/2014/main" id="{BE9A4045-75E3-F926-4B16-B5C40BB2A66C}"/>
              </a:ext>
            </a:extLst>
          </p:cNvPr>
          <p:cNvSpPr txBox="1"/>
          <p:nvPr/>
        </p:nvSpPr>
        <p:spPr>
          <a:xfrm>
            <a:off x="581192" y="2064775"/>
            <a:ext cx="11029616" cy="163121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Poppins Medium" panose="00000600000000000000" pitchFamily="2" charset="0"/>
                <a:cs typeface="Poppins Medium" panose="00000600000000000000" pitchFamily="2" charset="0"/>
              </a:rPr>
              <a:t>Food delivery platforms like Swiggy and Zomato generate huge volumes of customer feedback in the form of ratings, reviews, and order data. This feedback contains valuable insights about customer preferences, satisfaction levels, and product performance. However, businesses often fail to leverage this raw data effectively due to its unstructured nature.</a:t>
            </a:r>
            <a:endParaRPr lang="en-IN" sz="2000" dirty="0">
              <a:latin typeface="Poppins Medium" panose="00000600000000000000" pitchFamily="2" charset="0"/>
              <a:cs typeface="Poppins Medium" panose="00000600000000000000" pitchFamily="2" charset="0"/>
            </a:endParaRPr>
          </a:p>
        </p:txBody>
      </p:sp>
      <p:sp>
        <p:nvSpPr>
          <p:cNvPr id="7" name="TextBox 6">
            <a:extLst>
              <a:ext uri="{FF2B5EF4-FFF2-40B4-BE49-F238E27FC236}">
                <a16:creationId xmlns:a16="http://schemas.microsoft.com/office/drawing/2014/main" id="{4FB2BBCE-96E4-E9B0-259B-F926DB5BF0C2}"/>
              </a:ext>
            </a:extLst>
          </p:cNvPr>
          <p:cNvSpPr txBox="1"/>
          <p:nvPr/>
        </p:nvSpPr>
        <p:spPr>
          <a:xfrm>
            <a:off x="581192" y="4117258"/>
            <a:ext cx="11029616" cy="1323439"/>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Poppins Medium" panose="00000600000000000000" pitchFamily="2" charset="0"/>
                <a:cs typeface="Poppins Medium" panose="00000600000000000000" pitchFamily="2" charset="0"/>
              </a:rPr>
              <a:t>Our project aims to analyze customer feedback using Power BI to transform ratings into meaningful insights. We classified customer feedback into Positive, Average, and Negative sentiments, enabling a deeper understanding of customer experiences.</a:t>
            </a:r>
            <a:endParaRPr lang="en-IN" sz="2000" dirty="0">
              <a:latin typeface="Poppins Medium" panose="00000600000000000000" pitchFamily="2" charset="0"/>
              <a:cs typeface="Poppins Medium" panose="00000600000000000000" pitchFamily="2" charset="0"/>
            </a:endParaRPr>
          </a:p>
        </p:txBody>
      </p:sp>
      <p:pic>
        <p:nvPicPr>
          <p:cNvPr id="4" name="Picture 3">
            <a:extLst>
              <a:ext uri="{FF2B5EF4-FFF2-40B4-BE49-F238E27FC236}">
                <a16:creationId xmlns:a16="http://schemas.microsoft.com/office/drawing/2014/main" id="{B854A533-B6CB-8119-604A-F95A7782EB1B}"/>
              </a:ext>
            </a:extLst>
          </p:cNvPr>
          <p:cNvPicPr>
            <a:picLocks noChangeAspect="1"/>
          </p:cNvPicPr>
          <p:nvPr/>
        </p:nvPicPr>
        <p:blipFill>
          <a:blip r:embed="rId4"/>
          <a:stretch>
            <a:fillRect/>
          </a:stretch>
        </p:blipFill>
        <p:spPr>
          <a:xfrm>
            <a:off x="7669422" y="5299447"/>
            <a:ext cx="1558553" cy="1558553"/>
          </a:xfrm>
          <a:prstGeom prst="rect">
            <a:avLst/>
          </a:prstGeom>
        </p:spPr>
      </p:pic>
    </p:spTree>
    <p:extLst>
      <p:ext uri="{BB962C8B-B14F-4D97-AF65-F5344CB8AC3E}">
        <p14:creationId xmlns:p14="http://schemas.microsoft.com/office/powerpoint/2010/main" val="2633271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5D381-411E-C901-65D4-87B97589ACAE}"/>
              </a:ext>
            </a:extLst>
          </p:cNvPr>
          <p:cNvSpPr>
            <a:spLocks noGrp="1"/>
          </p:cNvSpPr>
          <p:nvPr>
            <p:ph type="title"/>
          </p:nvPr>
        </p:nvSpPr>
        <p:spPr>
          <a:xfrm>
            <a:off x="581191" y="882650"/>
            <a:ext cx="11029616" cy="534024"/>
          </a:xfrm>
        </p:spPr>
        <p:txBody>
          <a:bodyPr>
            <a:noAutofit/>
          </a:bodyPr>
          <a:lstStyle/>
          <a:p>
            <a:pPr algn="ctr"/>
            <a:r>
              <a:rPr lang="en-IN" sz="4000" dirty="0"/>
              <a:t>Project Overview</a:t>
            </a:r>
          </a:p>
        </p:txBody>
      </p:sp>
      <p:sp>
        <p:nvSpPr>
          <p:cNvPr id="5" name="Rectangle 2">
            <a:extLst>
              <a:ext uri="{FF2B5EF4-FFF2-40B4-BE49-F238E27FC236}">
                <a16:creationId xmlns:a16="http://schemas.microsoft.com/office/drawing/2014/main" id="{227E5C0B-D258-A5FA-766F-B74FE1F04839}"/>
              </a:ext>
            </a:extLst>
          </p:cNvPr>
          <p:cNvSpPr>
            <a:spLocks noGrp="1" noChangeArrowheads="1"/>
          </p:cNvSpPr>
          <p:nvPr>
            <p:ph idx="1"/>
          </p:nvPr>
        </p:nvSpPr>
        <p:spPr bwMode="auto">
          <a:xfrm>
            <a:off x="648995" y="1571508"/>
            <a:ext cx="10894008" cy="1856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Focus on analyzing customer behavior toward food brands using collected data.</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Utilized Power BI for visualization and analysis.</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Identified seasonal trends, demand patterns, and brand performance.</a:t>
            </a:r>
          </a:p>
        </p:txBody>
      </p:sp>
      <p:sp>
        <p:nvSpPr>
          <p:cNvPr id="6" name="Title 1">
            <a:extLst>
              <a:ext uri="{FF2B5EF4-FFF2-40B4-BE49-F238E27FC236}">
                <a16:creationId xmlns:a16="http://schemas.microsoft.com/office/drawing/2014/main" id="{64F20D61-8553-33A2-B237-27BCE2E26BF1}"/>
              </a:ext>
            </a:extLst>
          </p:cNvPr>
          <p:cNvSpPr txBox="1">
            <a:spLocks/>
          </p:cNvSpPr>
          <p:nvPr/>
        </p:nvSpPr>
        <p:spPr>
          <a:xfrm>
            <a:off x="581191" y="4100051"/>
            <a:ext cx="11029616" cy="534024"/>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000" dirty="0"/>
              <a:t>outcome</a:t>
            </a:r>
          </a:p>
        </p:txBody>
      </p:sp>
      <p:sp>
        <p:nvSpPr>
          <p:cNvPr id="8" name="Rectangle 7">
            <a:extLst>
              <a:ext uri="{FF2B5EF4-FFF2-40B4-BE49-F238E27FC236}">
                <a16:creationId xmlns:a16="http://schemas.microsoft.com/office/drawing/2014/main" id="{06AD0DCB-8247-01FE-A609-30FABCD96A43}"/>
              </a:ext>
            </a:extLst>
          </p:cNvPr>
          <p:cNvSpPr/>
          <p:nvPr/>
        </p:nvSpPr>
        <p:spPr>
          <a:xfrm>
            <a:off x="0" y="4975028"/>
            <a:ext cx="12192000" cy="62292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2">
            <a:extLst>
              <a:ext uri="{FF2B5EF4-FFF2-40B4-BE49-F238E27FC236}">
                <a16:creationId xmlns:a16="http://schemas.microsoft.com/office/drawing/2014/main" id="{B9DE867B-B988-A67B-D3FA-BD4AC6F7EAD1}"/>
              </a:ext>
            </a:extLst>
          </p:cNvPr>
          <p:cNvSpPr txBox="1">
            <a:spLocks noChangeArrowheads="1"/>
          </p:cNvSpPr>
          <p:nvPr/>
        </p:nvSpPr>
        <p:spPr bwMode="auto">
          <a:xfrm>
            <a:off x="2224362" y="4827145"/>
            <a:ext cx="7743274" cy="622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defTabSz="914400" eaLnBrk="0" fontAlgn="base" hangingPunct="0">
              <a:lnSpc>
                <a:spcPct val="200000"/>
              </a:lnSpc>
              <a:spcBef>
                <a:spcPct val="0"/>
              </a:spcBef>
              <a:spcAft>
                <a:spcPct val="0"/>
              </a:spcAft>
              <a:buClrTx/>
              <a:buSzTx/>
              <a:buFont typeface="Wingdings" panose="05000000000000000000" pitchFamily="2" charset="2"/>
              <a:buChar char="ü"/>
            </a:pPr>
            <a:r>
              <a:rPr lang="en-US" sz="2000" b="1" dirty="0"/>
              <a:t>Understanding customer preferences for better business decisions.</a:t>
            </a:r>
            <a:endParaRPr lang="en-US" altLang="en-US" sz="2000" b="1" dirty="0">
              <a:solidFill>
                <a:schemeClr val="tx1"/>
              </a:solidFill>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1685908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60703-33A1-8A3C-EDD7-3D63DED1FFA2}"/>
              </a:ext>
            </a:extLst>
          </p:cNvPr>
          <p:cNvSpPr>
            <a:spLocks noGrp="1"/>
          </p:cNvSpPr>
          <p:nvPr>
            <p:ph type="title"/>
          </p:nvPr>
        </p:nvSpPr>
        <p:spPr>
          <a:xfrm>
            <a:off x="581191" y="766914"/>
            <a:ext cx="11029616" cy="632347"/>
          </a:xfrm>
        </p:spPr>
        <p:txBody>
          <a:bodyPr>
            <a:normAutofit fontScale="90000"/>
          </a:bodyPr>
          <a:lstStyle/>
          <a:p>
            <a:pPr algn="ctr"/>
            <a:r>
              <a:rPr lang="en-IN" sz="4400" dirty="0"/>
              <a:t>Key</a:t>
            </a:r>
            <a:r>
              <a:rPr lang="en-IN" sz="4000" dirty="0"/>
              <a:t> </a:t>
            </a:r>
            <a:r>
              <a:rPr lang="en-IN" sz="4400" dirty="0"/>
              <a:t>Features</a:t>
            </a:r>
            <a:endParaRPr lang="en-IN" sz="4000" dirty="0"/>
          </a:p>
        </p:txBody>
      </p:sp>
      <p:sp>
        <p:nvSpPr>
          <p:cNvPr id="10" name="Rectangle 5">
            <a:extLst>
              <a:ext uri="{FF2B5EF4-FFF2-40B4-BE49-F238E27FC236}">
                <a16:creationId xmlns:a16="http://schemas.microsoft.com/office/drawing/2014/main" id="{2640847C-41EE-D350-5F7A-84A22663CFE3}"/>
              </a:ext>
            </a:extLst>
          </p:cNvPr>
          <p:cNvSpPr>
            <a:spLocks noGrp="1" noChangeArrowheads="1"/>
          </p:cNvSpPr>
          <p:nvPr>
            <p:ph idx="1"/>
          </p:nvPr>
        </p:nvSpPr>
        <p:spPr bwMode="auto">
          <a:xfrm>
            <a:off x="963183" y="1771955"/>
            <a:ext cx="10265631" cy="4319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Collection &amp; preprocessing of sales and customer feedback data.</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Sentiment analysis (</a:t>
            </a:r>
            <a:r>
              <a:rPr lang="en-US" altLang="en-US" sz="2000" dirty="0">
                <a:solidFill>
                  <a:schemeClr val="tx1"/>
                </a:solidFill>
                <a:latin typeface="Poppins Medium" panose="00000600000000000000" pitchFamily="2" charset="0"/>
                <a:cs typeface="Poppins Medium" panose="00000600000000000000" pitchFamily="2" charset="0"/>
              </a:rPr>
              <a:t>Excellent&gt;4.5</a:t>
            </a: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 Good&gt;4, Average&gt;3.5, Poor).</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lang="en-US" altLang="en-US" sz="2000" dirty="0">
                <a:solidFill>
                  <a:schemeClr val="tx1"/>
                </a:solidFill>
                <a:latin typeface="Poppins Medium" panose="00000600000000000000" pitchFamily="2" charset="0"/>
                <a:cs typeface="Poppins Medium" panose="00000600000000000000" pitchFamily="2" charset="0"/>
              </a:rPr>
              <a:t>Price categories (Low: &lt;300, Medium: 300-600, High: &gt;600, premium: &gt;1000)</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Delivery Speed (</a:t>
            </a:r>
            <a:r>
              <a:rPr lang="en-US" altLang="en-US" sz="2000" dirty="0">
                <a:solidFill>
                  <a:schemeClr val="tx1"/>
                </a:solidFill>
                <a:latin typeface="Poppins Medium" panose="00000600000000000000" pitchFamily="2" charset="0"/>
                <a:cs typeface="Poppins Medium" panose="00000600000000000000" pitchFamily="2" charset="0"/>
              </a:rPr>
              <a:t>Fast: &lt;45 Min, Medium: 46-60 Min, Slow: &gt;60 Min)</a:t>
            </a:r>
            <a:endPar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endParaRP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Interactive Power BI dashboards with charts, filters, and drill-downs.</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lang="en-US" altLang="en-US" sz="2000" dirty="0">
                <a:solidFill>
                  <a:schemeClr val="tx1"/>
                </a:solidFill>
                <a:latin typeface="Poppins Medium" panose="00000600000000000000" pitchFamily="2" charset="0"/>
                <a:cs typeface="Poppins Medium" panose="00000600000000000000" pitchFamily="2" charset="0"/>
              </a:rPr>
              <a:t>Price</a:t>
            </a: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-wise and product-wise comparison.</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Region-based and demographic insights.</a:t>
            </a:r>
          </a:p>
        </p:txBody>
      </p:sp>
    </p:spTree>
    <p:extLst>
      <p:ext uri="{BB962C8B-B14F-4D97-AF65-F5344CB8AC3E}">
        <p14:creationId xmlns:p14="http://schemas.microsoft.com/office/powerpoint/2010/main" val="189446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781CD-34C3-2043-A469-FE99FA039E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4559F7-72DE-0FFC-B000-86517DB952D0}"/>
              </a:ext>
            </a:extLst>
          </p:cNvPr>
          <p:cNvSpPr>
            <a:spLocks noGrp="1"/>
          </p:cNvSpPr>
          <p:nvPr>
            <p:ph type="title"/>
          </p:nvPr>
        </p:nvSpPr>
        <p:spPr>
          <a:xfrm>
            <a:off x="581192" y="835741"/>
            <a:ext cx="11029616" cy="754429"/>
          </a:xfrm>
        </p:spPr>
        <p:txBody>
          <a:bodyPr>
            <a:normAutofit/>
          </a:bodyPr>
          <a:lstStyle/>
          <a:p>
            <a:pPr algn="ctr"/>
            <a:r>
              <a:rPr lang="en-IN" sz="4000" dirty="0"/>
              <a:t>Milestones</a:t>
            </a:r>
          </a:p>
        </p:txBody>
      </p:sp>
      <p:pic>
        <p:nvPicPr>
          <p:cNvPr id="12" name="Picture 11">
            <a:extLst>
              <a:ext uri="{FF2B5EF4-FFF2-40B4-BE49-F238E27FC236}">
                <a16:creationId xmlns:a16="http://schemas.microsoft.com/office/drawing/2014/main" id="{FCF5DE4B-5D71-F117-9B51-6DD28E64DDD9}"/>
              </a:ext>
            </a:extLst>
          </p:cNvPr>
          <p:cNvPicPr>
            <a:picLocks noChangeAspect="1"/>
          </p:cNvPicPr>
          <p:nvPr/>
        </p:nvPicPr>
        <p:blipFill>
          <a:blip r:embed="rId2"/>
          <a:stretch>
            <a:fillRect/>
          </a:stretch>
        </p:blipFill>
        <p:spPr>
          <a:xfrm>
            <a:off x="1054706" y="2040186"/>
            <a:ext cx="754429" cy="754429"/>
          </a:xfrm>
          <a:prstGeom prst="rect">
            <a:avLst/>
          </a:prstGeom>
        </p:spPr>
      </p:pic>
      <p:pic>
        <p:nvPicPr>
          <p:cNvPr id="14" name="Picture 13">
            <a:extLst>
              <a:ext uri="{FF2B5EF4-FFF2-40B4-BE49-F238E27FC236}">
                <a16:creationId xmlns:a16="http://schemas.microsoft.com/office/drawing/2014/main" id="{C16E59F0-2892-E4DE-7CA9-AD72A49BEE81}"/>
              </a:ext>
            </a:extLst>
          </p:cNvPr>
          <p:cNvPicPr>
            <a:picLocks noChangeAspect="1"/>
          </p:cNvPicPr>
          <p:nvPr/>
        </p:nvPicPr>
        <p:blipFill>
          <a:blip r:embed="rId3"/>
          <a:stretch>
            <a:fillRect/>
          </a:stretch>
        </p:blipFill>
        <p:spPr>
          <a:xfrm>
            <a:off x="10823468" y="5480490"/>
            <a:ext cx="1083538" cy="1083538"/>
          </a:xfrm>
          <a:prstGeom prst="rect">
            <a:avLst/>
          </a:prstGeom>
        </p:spPr>
      </p:pic>
      <p:pic>
        <p:nvPicPr>
          <p:cNvPr id="18" name="Picture 17">
            <a:extLst>
              <a:ext uri="{FF2B5EF4-FFF2-40B4-BE49-F238E27FC236}">
                <a16:creationId xmlns:a16="http://schemas.microsoft.com/office/drawing/2014/main" id="{409BDC7C-F53B-118C-E40A-024A52C76387}"/>
              </a:ext>
            </a:extLst>
          </p:cNvPr>
          <p:cNvPicPr>
            <a:picLocks noChangeAspect="1"/>
          </p:cNvPicPr>
          <p:nvPr/>
        </p:nvPicPr>
        <p:blipFill>
          <a:blip r:embed="rId2"/>
          <a:stretch>
            <a:fillRect/>
          </a:stretch>
        </p:blipFill>
        <p:spPr>
          <a:xfrm>
            <a:off x="3532884" y="2040185"/>
            <a:ext cx="754429" cy="754429"/>
          </a:xfrm>
          <a:prstGeom prst="rect">
            <a:avLst/>
          </a:prstGeom>
        </p:spPr>
      </p:pic>
      <p:pic>
        <p:nvPicPr>
          <p:cNvPr id="19" name="Picture 18">
            <a:extLst>
              <a:ext uri="{FF2B5EF4-FFF2-40B4-BE49-F238E27FC236}">
                <a16:creationId xmlns:a16="http://schemas.microsoft.com/office/drawing/2014/main" id="{ADA240CA-EEB9-8F23-60B5-F3D239024117}"/>
              </a:ext>
            </a:extLst>
          </p:cNvPr>
          <p:cNvPicPr>
            <a:picLocks noChangeAspect="1"/>
          </p:cNvPicPr>
          <p:nvPr/>
        </p:nvPicPr>
        <p:blipFill>
          <a:blip r:embed="rId2"/>
          <a:stretch>
            <a:fillRect/>
          </a:stretch>
        </p:blipFill>
        <p:spPr>
          <a:xfrm>
            <a:off x="6011062" y="2040184"/>
            <a:ext cx="754429" cy="754429"/>
          </a:xfrm>
          <a:prstGeom prst="rect">
            <a:avLst/>
          </a:prstGeom>
        </p:spPr>
      </p:pic>
      <p:pic>
        <p:nvPicPr>
          <p:cNvPr id="20" name="Picture 19">
            <a:extLst>
              <a:ext uri="{FF2B5EF4-FFF2-40B4-BE49-F238E27FC236}">
                <a16:creationId xmlns:a16="http://schemas.microsoft.com/office/drawing/2014/main" id="{D653F46B-41F9-0B7A-5680-9E9B12BD38C9}"/>
              </a:ext>
            </a:extLst>
          </p:cNvPr>
          <p:cNvPicPr>
            <a:picLocks noChangeAspect="1"/>
          </p:cNvPicPr>
          <p:nvPr/>
        </p:nvPicPr>
        <p:blipFill>
          <a:blip r:embed="rId2"/>
          <a:stretch>
            <a:fillRect/>
          </a:stretch>
        </p:blipFill>
        <p:spPr>
          <a:xfrm>
            <a:off x="8489240" y="2040184"/>
            <a:ext cx="754429" cy="754429"/>
          </a:xfrm>
          <a:prstGeom prst="rect">
            <a:avLst/>
          </a:prstGeom>
        </p:spPr>
      </p:pic>
      <p:cxnSp>
        <p:nvCxnSpPr>
          <p:cNvPr id="24" name="Connector: Curved 23">
            <a:extLst>
              <a:ext uri="{FF2B5EF4-FFF2-40B4-BE49-F238E27FC236}">
                <a16:creationId xmlns:a16="http://schemas.microsoft.com/office/drawing/2014/main" id="{1B4409F1-211C-4C94-A053-79C0A060E224}"/>
              </a:ext>
            </a:extLst>
          </p:cNvPr>
          <p:cNvCxnSpPr>
            <a:cxnSpLocks/>
            <a:stCxn id="20" idx="3"/>
            <a:endCxn id="14" idx="1"/>
          </p:cNvCxnSpPr>
          <p:nvPr/>
        </p:nvCxnSpPr>
        <p:spPr>
          <a:xfrm>
            <a:off x="9243669" y="2417399"/>
            <a:ext cx="1579799" cy="3604860"/>
          </a:xfrm>
          <a:prstGeom prst="curvedConnector3">
            <a:avLst>
              <a:gd name="adj1" fmla="val 74895"/>
            </a:avLst>
          </a:prstGeom>
        </p:spPr>
        <p:style>
          <a:lnRef idx="1">
            <a:schemeClr val="dk1"/>
          </a:lnRef>
          <a:fillRef idx="0">
            <a:schemeClr val="dk1"/>
          </a:fillRef>
          <a:effectRef idx="0">
            <a:schemeClr val="dk1"/>
          </a:effectRef>
          <a:fontRef idx="minor">
            <a:schemeClr val="tx1"/>
          </a:fontRef>
        </p:style>
      </p:cxnSp>
      <p:cxnSp>
        <p:nvCxnSpPr>
          <p:cNvPr id="27" name="Connector: Curved 26">
            <a:extLst>
              <a:ext uri="{FF2B5EF4-FFF2-40B4-BE49-F238E27FC236}">
                <a16:creationId xmlns:a16="http://schemas.microsoft.com/office/drawing/2014/main" id="{86310AE3-8EB1-F80B-E5AA-F870244064FC}"/>
              </a:ext>
            </a:extLst>
          </p:cNvPr>
          <p:cNvCxnSpPr>
            <a:stCxn id="12" idx="3"/>
            <a:endCxn id="18" idx="1"/>
          </p:cNvCxnSpPr>
          <p:nvPr/>
        </p:nvCxnSpPr>
        <p:spPr>
          <a:xfrm flipV="1">
            <a:off x="1809135" y="2417400"/>
            <a:ext cx="1723749" cy="1"/>
          </a:xfrm>
          <a:prstGeom prst="curvedConnector3">
            <a:avLst/>
          </a:prstGeom>
        </p:spPr>
        <p:style>
          <a:lnRef idx="1">
            <a:schemeClr val="dk1"/>
          </a:lnRef>
          <a:fillRef idx="0">
            <a:schemeClr val="dk1"/>
          </a:fillRef>
          <a:effectRef idx="0">
            <a:schemeClr val="dk1"/>
          </a:effectRef>
          <a:fontRef idx="minor">
            <a:schemeClr val="tx1"/>
          </a:fontRef>
        </p:style>
      </p:cxnSp>
      <p:cxnSp>
        <p:nvCxnSpPr>
          <p:cNvPr id="29" name="Connector: Curved 28">
            <a:extLst>
              <a:ext uri="{FF2B5EF4-FFF2-40B4-BE49-F238E27FC236}">
                <a16:creationId xmlns:a16="http://schemas.microsoft.com/office/drawing/2014/main" id="{1826F7AA-DD63-C3D7-2F1A-37B14B71B73B}"/>
              </a:ext>
            </a:extLst>
          </p:cNvPr>
          <p:cNvCxnSpPr>
            <a:stCxn id="18" idx="3"/>
            <a:endCxn id="19" idx="1"/>
          </p:cNvCxnSpPr>
          <p:nvPr/>
        </p:nvCxnSpPr>
        <p:spPr>
          <a:xfrm flipV="1">
            <a:off x="4287313" y="2417399"/>
            <a:ext cx="1723749" cy="1"/>
          </a:xfrm>
          <a:prstGeom prst="curvedConnector3">
            <a:avLst/>
          </a:prstGeom>
        </p:spPr>
        <p:style>
          <a:lnRef idx="1">
            <a:schemeClr val="dk1"/>
          </a:lnRef>
          <a:fillRef idx="0">
            <a:schemeClr val="dk1"/>
          </a:fillRef>
          <a:effectRef idx="0">
            <a:schemeClr val="dk1"/>
          </a:effectRef>
          <a:fontRef idx="minor">
            <a:schemeClr val="tx1"/>
          </a:fontRef>
        </p:style>
      </p:cxnSp>
      <p:cxnSp>
        <p:nvCxnSpPr>
          <p:cNvPr id="31" name="Connector: Curved 30">
            <a:extLst>
              <a:ext uri="{FF2B5EF4-FFF2-40B4-BE49-F238E27FC236}">
                <a16:creationId xmlns:a16="http://schemas.microsoft.com/office/drawing/2014/main" id="{20510DFA-42AD-64B8-031F-C5D2DB020CA5}"/>
              </a:ext>
            </a:extLst>
          </p:cNvPr>
          <p:cNvCxnSpPr>
            <a:stCxn id="19" idx="3"/>
            <a:endCxn id="20" idx="1"/>
          </p:cNvCxnSpPr>
          <p:nvPr/>
        </p:nvCxnSpPr>
        <p:spPr>
          <a:xfrm>
            <a:off x="6765491" y="2417399"/>
            <a:ext cx="1723749" cy="12700"/>
          </a:xfrm>
          <a:prstGeom prst="curvedConnector3">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FE03A74E-3410-6E47-5143-82F856438073}"/>
              </a:ext>
            </a:extLst>
          </p:cNvPr>
          <p:cNvSpPr txBox="1"/>
          <p:nvPr/>
        </p:nvSpPr>
        <p:spPr>
          <a:xfrm>
            <a:off x="605587" y="3323301"/>
            <a:ext cx="1850663" cy="1856125"/>
          </a:xfrm>
          <a:prstGeom prst="roundRect">
            <a:avLst>
              <a:gd name="adj" fmla="val 10892"/>
            </a:avLst>
          </a:prstGeom>
          <a:solidFill>
            <a:schemeClr val="accent1">
              <a:lumMod val="20000"/>
              <a:lumOff val="80000"/>
            </a:schemeClr>
          </a:solidFill>
        </p:spPr>
        <p:txBody>
          <a:bodyPr wrap="square" rtlCol="0">
            <a:spAutoFit/>
          </a:bodyPr>
          <a:lstStyle/>
          <a:p>
            <a:r>
              <a:rPr lang="en-US" dirty="0">
                <a:latin typeface="Poppins Medium" panose="00000600000000000000" pitchFamily="2" charset="0"/>
                <a:cs typeface="Poppins Medium" panose="00000600000000000000" pitchFamily="2" charset="0"/>
              </a:rPr>
              <a:t>Power BI dashboards created to visualize sentiment trends.</a:t>
            </a:r>
            <a:endParaRPr lang="en-IN" dirty="0">
              <a:latin typeface="Poppins Medium" panose="00000600000000000000" pitchFamily="2" charset="0"/>
              <a:cs typeface="Poppins Medium" panose="00000600000000000000" pitchFamily="2" charset="0"/>
            </a:endParaRPr>
          </a:p>
        </p:txBody>
      </p:sp>
      <p:sp>
        <p:nvSpPr>
          <p:cNvPr id="34" name="TextBox 33">
            <a:extLst>
              <a:ext uri="{FF2B5EF4-FFF2-40B4-BE49-F238E27FC236}">
                <a16:creationId xmlns:a16="http://schemas.microsoft.com/office/drawing/2014/main" id="{45351350-637B-4232-F6C6-83A19F12A836}"/>
              </a:ext>
            </a:extLst>
          </p:cNvPr>
          <p:cNvSpPr txBox="1"/>
          <p:nvPr/>
        </p:nvSpPr>
        <p:spPr>
          <a:xfrm>
            <a:off x="2808171" y="3323301"/>
            <a:ext cx="2501247" cy="2735342"/>
          </a:xfrm>
          <a:prstGeom prst="roundRect">
            <a:avLst>
              <a:gd name="adj" fmla="val 11855"/>
            </a:avLst>
          </a:prstGeom>
          <a:solidFill>
            <a:schemeClr val="accent1">
              <a:lumMod val="20000"/>
              <a:lumOff val="80000"/>
            </a:schemeClr>
          </a:solidFill>
        </p:spPr>
        <p:txBody>
          <a:bodyPr wrap="square" rtlCol="0">
            <a:spAutoFit/>
          </a:bodyPr>
          <a:lstStyle/>
          <a:p>
            <a:r>
              <a:rPr lang="en-US" dirty="0">
                <a:latin typeface="Poppins Medium" panose="00000600000000000000" pitchFamily="2" charset="0"/>
                <a:cs typeface="Poppins Medium" panose="00000600000000000000" pitchFamily="2" charset="0"/>
              </a:rPr>
              <a:t>Use of </a:t>
            </a:r>
            <a:r>
              <a:rPr lang="en-US" b="1" dirty="0">
                <a:latin typeface="Poppins Medium" panose="00000600000000000000" pitchFamily="2" charset="0"/>
                <a:cs typeface="Poppins Medium" panose="00000600000000000000" pitchFamily="2" charset="0"/>
              </a:rPr>
              <a:t>DAX measures</a:t>
            </a:r>
            <a:r>
              <a:rPr lang="en-US" dirty="0">
                <a:latin typeface="Poppins Medium" panose="00000600000000000000" pitchFamily="2" charset="0"/>
                <a:cs typeface="Poppins Medium" panose="00000600000000000000" pitchFamily="2" charset="0"/>
              </a:rPr>
              <a:t> to calculate : </a:t>
            </a:r>
          </a:p>
          <a:p>
            <a:pPr marL="742950" lvl="1" indent="-285750">
              <a:buFont typeface="Arial" panose="020B0604020202020204" pitchFamily="34" charset="0"/>
              <a:buChar char="•"/>
            </a:pPr>
            <a:r>
              <a:rPr lang="en-US" dirty="0">
                <a:latin typeface="Poppins Medium" panose="00000600000000000000" pitchFamily="2" charset="0"/>
                <a:cs typeface="Poppins Medium" panose="00000600000000000000" pitchFamily="2" charset="0"/>
              </a:rPr>
              <a:t>Positive feedback ratio</a:t>
            </a:r>
          </a:p>
          <a:p>
            <a:pPr marL="742950" lvl="1" indent="-285750">
              <a:buFont typeface="Arial" panose="020B0604020202020204" pitchFamily="34" charset="0"/>
              <a:buChar char="•"/>
            </a:pPr>
            <a:r>
              <a:rPr lang="en-US" dirty="0">
                <a:latin typeface="Poppins Medium" panose="00000600000000000000" pitchFamily="2" charset="0"/>
                <a:cs typeface="Poppins Medium" panose="00000600000000000000" pitchFamily="2" charset="0"/>
              </a:rPr>
              <a:t>Sentiment changes over time</a:t>
            </a:r>
          </a:p>
        </p:txBody>
      </p:sp>
      <p:sp>
        <p:nvSpPr>
          <p:cNvPr id="35" name="TextBox 34">
            <a:extLst>
              <a:ext uri="{FF2B5EF4-FFF2-40B4-BE49-F238E27FC236}">
                <a16:creationId xmlns:a16="http://schemas.microsoft.com/office/drawing/2014/main" id="{5D5FD455-163F-BD6D-CCA0-01142D1166B7}"/>
              </a:ext>
            </a:extLst>
          </p:cNvPr>
          <p:cNvSpPr txBox="1"/>
          <p:nvPr/>
        </p:nvSpPr>
        <p:spPr>
          <a:xfrm>
            <a:off x="5568465" y="3323301"/>
            <a:ext cx="1825370" cy="1281589"/>
          </a:xfrm>
          <a:prstGeom prst="roundRect">
            <a:avLst>
              <a:gd name="adj" fmla="val 11167"/>
            </a:avLst>
          </a:prstGeom>
          <a:solidFill>
            <a:schemeClr val="accent1">
              <a:lumMod val="20000"/>
              <a:lumOff val="80000"/>
            </a:schemeClr>
          </a:solidFill>
        </p:spPr>
        <p:txBody>
          <a:bodyPr wrap="square" rtlCol="0">
            <a:spAutoFit/>
          </a:bodyPr>
          <a:lstStyle/>
          <a:p>
            <a:r>
              <a:rPr lang="en-IN" dirty="0">
                <a:latin typeface="Poppins Medium" panose="00000600000000000000" pitchFamily="2" charset="0"/>
                <a:cs typeface="Poppins Medium" panose="00000600000000000000" pitchFamily="2" charset="0"/>
              </a:rPr>
              <a:t>Review Volume &amp; Sentiment Breakdown</a:t>
            </a:r>
          </a:p>
        </p:txBody>
      </p:sp>
      <p:sp>
        <p:nvSpPr>
          <p:cNvPr id="36" name="TextBox 35">
            <a:extLst>
              <a:ext uri="{FF2B5EF4-FFF2-40B4-BE49-F238E27FC236}">
                <a16:creationId xmlns:a16="http://schemas.microsoft.com/office/drawing/2014/main" id="{DECCA2B6-0FEF-4F13-A702-9CF9A07A10EA}"/>
              </a:ext>
            </a:extLst>
          </p:cNvPr>
          <p:cNvSpPr txBox="1"/>
          <p:nvPr/>
        </p:nvSpPr>
        <p:spPr>
          <a:xfrm>
            <a:off x="7652882" y="3298676"/>
            <a:ext cx="2494008" cy="967978"/>
          </a:xfrm>
          <a:prstGeom prst="roundRect">
            <a:avLst>
              <a:gd name="adj" fmla="val 8967"/>
            </a:avLst>
          </a:prstGeom>
          <a:solidFill>
            <a:schemeClr val="accent1">
              <a:lumMod val="20000"/>
              <a:lumOff val="80000"/>
            </a:schemeClr>
          </a:solidFill>
        </p:spPr>
        <p:txBody>
          <a:bodyPr wrap="square" rtlCol="0">
            <a:spAutoFit/>
          </a:bodyPr>
          <a:lstStyle/>
          <a:p>
            <a:r>
              <a:rPr lang="en-IN" dirty="0">
                <a:latin typeface="Poppins Medium" panose="00000600000000000000" pitchFamily="2" charset="0"/>
                <a:cs typeface="Poppins Medium" panose="00000600000000000000" pitchFamily="2" charset="0"/>
              </a:rPr>
              <a:t>Review Volume &amp; Sentiment Distribution chart</a:t>
            </a:r>
          </a:p>
        </p:txBody>
      </p:sp>
      <p:pic>
        <p:nvPicPr>
          <p:cNvPr id="5" name="Picture 4">
            <a:extLst>
              <a:ext uri="{FF2B5EF4-FFF2-40B4-BE49-F238E27FC236}">
                <a16:creationId xmlns:a16="http://schemas.microsoft.com/office/drawing/2014/main" id="{76A22CAC-4A83-E539-E29E-406F9949BBC0}"/>
              </a:ext>
            </a:extLst>
          </p:cNvPr>
          <p:cNvPicPr>
            <a:picLocks noChangeAspect="1"/>
          </p:cNvPicPr>
          <p:nvPr/>
        </p:nvPicPr>
        <p:blipFill>
          <a:blip r:embed="rId4"/>
          <a:stretch>
            <a:fillRect/>
          </a:stretch>
        </p:blipFill>
        <p:spPr>
          <a:xfrm>
            <a:off x="7734815" y="872144"/>
            <a:ext cx="754425" cy="754425"/>
          </a:xfrm>
          <a:prstGeom prst="rect">
            <a:avLst/>
          </a:prstGeom>
        </p:spPr>
      </p:pic>
    </p:spTree>
    <p:extLst>
      <p:ext uri="{BB962C8B-B14F-4D97-AF65-F5344CB8AC3E}">
        <p14:creationId xmlns:p14="http://schemas.microsoft.com/office/powerpoint/2010/main" val="2057710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2"/>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15B4E-423B-2E20-84A3-FF81E157B190}"/>
              </a:ext>
            </a:extLst>
          </p:cNvPr>
          <p:cNvSpPr>
            <a:spLocks noGrp="1"/>
          </p:cNvSpPr>
          <p:nvPr>
            <p:ph type="title"/>
          </p:nvPr>
        </p:nvSpPr>
        <p:spPr/>
        <p:txBody>
          <a:bodyPr>
            <a:normAutofit/>
          </a:bodyPr>
          <a:lstStyle/>
          <a:p>
            <a:pPr algn="ctr"/>
            <a:r>
              <a:rPr lang="en-IN" sz="4000" dirty="0"/>
              <a:t>objective</a:t>
            </a:r>
          </a:p>
        </p:txBody>
      </p:sp>
      <p:sp>
        <p:nvSpPr>
          <p:cNvPr id="8" name="TextBox 7">
            <a:extLst>
              <a:ext uri="{FF2B5EF4-FFF2-40B4-BE49-F238E27FC236}">
                <a16:creationId xmlns:a16="http://schemas.microsoft.com/office/drawing/2014/main" id="{0A788D3E-A3D5-0A11-A18D-FD4F100944CB}"/>
              </a:ext>
            </a:extLst>
          </p:cNvPr>
          <p:cNvSpPr txBox="1"/>
          <p:nvPr/>
        </p:nvSpPr>
        <p:spPr>
          <a:xfrm>
            <a:off x="512365" y="2025445"/>
            <a:ext cx="11029618" cy="1477328"/>
          </a:xfrm>
          <a:prstGeom prst="rect">
            <a:avLst/>
          </a:prstGeom>
          <a:noFill/>
        </p:spPr>
        <p:txBody>
          <a:bodyPr wrap="square" rtlCol="0">
            <a:spAutoFit/>
          </a:bodyPr>
          <a:lstStyle/>
          <a:p>
            <a:r>
              <a:rPr lang="en-US" dirty="0">
                <a:latin typeface="Poppins Medium" panose="00000600000000000000" pitchFamily="2" charset="0"/>
                <a:cs typeface="Poppins Medium" panose="00000600000000000000" pitchFamily="2" charset="0"/>
              </a:rPr>
              <a:t>The primary objective of Milestone 2 is to analyze customer feedback through sentiment classification in order to gain actionable insights that can help food brands improve their services and offerings. Customer feedback, provided as ratings and reviews, holds a wealth of information about customer preferences, satisfaction levels, and pain points. However, this feedback is often unstructured and difficult to interpret without proper tools.</a:t>
            </a:r>
          </a:p>
        </p:txBody>
      </p:sp>
      <p:pic>
        <p:nvPicPr>
          <p:cNvPr id="11" name="Picture 10">
            <a:extLst>
              <a:ext uri="{FF2B5EF4-FFF2-40B4-BE49-F238E27FC236}">
                <a16:creationId xmlns:a16="http://schemas.microsoft.com/office/drawing/2014/main" id="{2F66247C-0BD0-468D-23A5-5551985A807B}"/>
              </a:ext>
            </a:extLst>
          </p:cNvPr>
          <p:cNvPicPr>
            <a:picLocks noChangeAspect="1"/>
          </p:cNvPicPr>
          <p:nvPr/>
        </p:nvPicPr>
        <p:blipFill>
          <a:blip r:embed="rId2"/>
          <a:stretch>
            <a:fillRect/>
          </a:stretch>
        </p:blipFill>
        <p:spPr>
          <a:xfrm>
            <a:off x="6883670" y="4158753"/>
            <a:ext cx="2699247" cy="2699247"/>
          </a:xfrm>
          <a:prstGeom prst="rect">
            <a:avLst/>
          </a:prstGeom>
        </p:spPr>
      </p:pic>
      <p:pic>
        <p:nvPicPr>
          <p:cNvPr id="12" name="Picture 11">
            <a:extLst>
              <a:ext uri="{FF2B5EF4-FFF2-40B4-BE49-F238E27FC236}">
                <a16:creationId xmlns:a16="http://schemas.microsoft.com/office/drawing/2014/main" id="{B2AC901C-611B-8023-9A24-C772146EA7C0}"/>
              </a:ext>
            </a:extLst>
          </p:cNvPr>
          <p:cNvPicPr>
            <a:picLocks noChangeAspect="1"/>
          </p:cNvPicPr>
          <p:nvPr/>
        </p:nvPicPr>
        <p:blipFill>
          <a:blip r:embed="rId3"/>
          <a:stretch>
            <a:fillRect/>
          </a:stretch>
        </p:blipFill>
        <p:spPr>
          <a:xfrm>
            <a:off x="3704206" y="934441"/>
            <a:ext cx="870048" cy="870048"/>
          </a:xfrm>
          <a:prstGeom prst="rect">
            <a:avLst/>
          </a:prstGeom>
        </p:spPr>
      </p:pic>
    </p:spTree>
    <p:extLst>
      <p:ext uri="{BB962C8B-B14F-4D97-AF65-F5344CB8AC3E}">
        <p14:creationId xmlns:p14="http://schemas.microsoft.com/office/powerpoint/2010/main" val="270584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C7A51-7918-B0FB-A1F9-EB3C7DF288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BCE377-B0E3-9B1A-3953-48DC211CFFF5}"/>
              </a:ext>
            </a:extLst>
          </p:cNvPr>
          <p:cNvSpPr>
            <a:spLocks noGrp="1"/>
          </p:cNvSpPr>
          <p:nvPr>
            <p:ph type="title"/>
          </p:nvPr>
        </p:nvSpPr>
        <p:spPr>
          <a:xfrm>
            <a:off x="581192" y="944832"/>
            <a:ext cx="11029616" cy="676268"/>
          </a:xfrm>
        </p:spPr>
        <p:txBody>
          <a:bodyPr>
            <a:normAutofit fontScale="90000"/>
          </a:bodyPr>
          <a:lstStyle/>
          <a:p>
            <a:pPr algn="ctr"/>
            <a:r>
              <a:rPr lang="en-IN" sz="4400" dirty="0"/>
              <a:t>objective</a:t>
            </a:r>
            <a:endParaRPr lang="en-IN" sz="4000" dirty="0"/>
          </a:p>
        </p:txBody>
      </p:sp>
      <p:sp>
        <p:nvSpPr>
          <p:cNvPr id="8" name="TextBox 7">
            <a:extLst>
              <a:ext uri="{FF2B5EF4-FFF2-40B4-BE49-F238E27FC236}">
                <a16:creationId xmlns:a16="http://schemas.microsoft.com/office/drawing/2014/main" id="{5CCA3B95-A7F1-C3B4-515B-822200627DF3}"/>
              </a:ext>
            </a:extLst>
          </p:cNvPr>
          <p:cNvSpPr txBox="1"/>
          <p:nvPr/>
        </p:nvSpPr>
        <p:spPr>
          <a:xfrm>
            <a:off x="512365" y="2025445"/>
            <a:ext cx="11029618" cy="4431983"/>
          </a:xfrm>
          <a:prstGeom prst="rect">
            <a:avLst/>
          </a:prstGeom>
          <a:noFill/>
        </p:spPr>
        <p:txBody>
          <a:bodyPr wrap="square" rtlCol="0">
            <a:spAutoFit/>
          </a:bodyPr>
          <a:lstStyle/>
          <a:p>
            <a:r>
              <a:rPr lang="en-US" b="1" dirty="0">
                <a:latin typeface="Poppins Medium" panose="00000600000000000000" pitchFamily="2" charset="0"/>
                <a:cs typeface="Poppins Medium" panose="00000600000000000000" pitchFamily="2" charset="0"/>
              </a:rPr>
              <a:t>To make sense of the feedback, we classified reviews into four distinct sentiment categories based on their ratings :</a:t>
            </a:r>
          </a:p>
          <a:p>
            <a:endParaRPr lang="en-US"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US" sz="1600" b="1" dirty="0">
                <a:latin typeface="Poppins Medium" panose="00000600000000000000" pitchFamily="2" charset="0"/>
                <a:cs typeface="Poppins Medium" panose="00000600000000000000" pitchFamily="2" charset="0"/>
              </a:rPr>
              <a:t>Excellent Reviews (Rating &gt; 4.5)</a:t>
            </a:r>
          </a:p>
          <a:p>
            <a:r>
              <a:rPr lang="en-US" sz="1400" dirty="0">
                <a:latin typeface="Poppins Medium" panose="00000600000000000000" pitchFamily="2" charset="0"/>
                <a:cs typeface="Poppins Medium" panose="00000600000000000000" pitchFamily="2" charset="0"/>
              </a:rPr>
              <a:t>These are highly satisfied customers who had a superior experience with the food, service, or delivery. Understanding the characteristics of excellent reviews helps identify best practices and areas where the brand excels.</a:t>
            </a:r>
          </a:p>
          <a:p>
            <a:endParaRPr lang="en-US" sz="14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US" sz="1600" b="1" dirty="0">
                <a:latin typeface="Poppins Medium" panose="00000600000000000000" pitchFamily="2" charset="0"/>
                <a:cs typeface="Poppins Medium" panose="00000600000000000000" pitchFamily="2" charset="0"/>
              </a:rPr>
              <a:t>Good Reviews (Rating between 4.0 – 4.5) </a:t>
            </a:r>
          </a:p>
          <a:p>
            <a:r>
              <a:rPr lang="en-US" sz="1400" dirty="0">
                <a:latin typeface="Poppins Medium" panose="00000600000000000000" pitchFamily="2" charset="0"/>
                <a:cs typeface="Poppins Medium" panose="00000600000000000000" pitchFamily="2" charset="0"/>
              </a:rPr>
              <a:t>These reviews reflect satisfied customers who had a positive experience but may have encountered minor issue. Analyzing this category helps to reinforce strengths while recognizing areas for minor improvements.</a:t>
            </a:r>
          </a:p>
          <a:p>
            <a:endParaRPr lang="en-US" sz="14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US" sz="1600" b="1" dirty="0">
                <a:latin typeface="Poppins Medium" panose="00000600000000000000" pitchFamily="2" charset="0"/>
                <a:cs typeface="Poppins Medium" panose="00000600000000000000" pitchFamily="2" charset="0"/>
              </a:rPr>
              <a:t>Average Reviews (Rating between 3.5 – 4.0)</a:t>
            </a:r>
          </a:p>
          <a:p>
            <a:r>
              <a:rPr lang="en-US" sz="1400" dirty="0">
                <a:latin typeface="Poppins Medium" panose="00000600000000000000" pitchFamily="2" charset="0"/>
                <a:cs typeface="Poppins Medium" panose="00000600000000000000" pitchFamily="2" charset="0"/>
              </a:rPr>
              <a:t>These reviews indicate a mixed experience. Customers were neither highly satisfied nor dissatisfied. Studying this group helps understand the common reasons for mediocrity, enabling targeted improvements.</a:t>
            </a:r>
          </a:p>
          <a:p>
            <a:endParaRPr lang="en-US" sz="14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US" sz="1600" b="1" dirty="0">
                <a:latin typeface="Poppins Medium" panose="00000600000000000000" pitchFamily="2" charset="0"/>
                <a:cs typeface="Poppins Medium" panose="00000600000000000000" pitchFamily="2" charset="0"/>
              </a:rPr>
              <a:t>Poor Reviews (Rating below 3.5)</a:t>
            </a:r>
          </a:p>
          <a:p>
            <a:r>
              <a:rPr lang="en-US" sz="1400" dirty="0">
                <a:latin typeface="Poppins Medium" panose="00000600000000000000" pitchFamily="2" charset="0"/>
                <a:cs typeface="Poppins Medium" panose="00000600000000000000" pitchFamily="2" charset="0"/>
              </a:rPr>
              <a:t>These reviews represent dissatisfied customers who likely faced significant issues with food quality, delivery speed, or service. Insights from this category are critical in identifying gaps and driving corrective actions.</a:t>
            </a:r>
          </a:p>
        </p:txBody>
      </p:sp>
      <p:pic>
        <p:nvPicPr>
          <p:cNvPr id="5" name="Picture 4">
            <a:extLst>
              <a:ext uri="{FF2B5EF4-FFF2-40B4-BE49-F238E27FC236}">
                <a16:creationId xmlns:a16="http://schemas.microsoft.com/office/drawing/2014/main" id="{4C1EF873-C595-984B-747B-53799B2AF7B2}"/>
              </a:ext>
            </a:extLst>
          </p:cNvPr>
          <p:cNvPicPr>
            <a:picLocks noChangeAspect="1"/>
          </p:cNvPicPr>
          <p:nvPr/>
        </p:nvPicPr>
        <p:blipFill>
          <a:blip r:embed="rId2"/>
          <a:stretch>
            <a:fillRect/>
          </a:stretch>
        </p:blipFill>
        <p:spPr>
          <a:xfrm>
            <a:off x="3773654" y="847942"/>
            <a:ext cx="870048" cy="870048"/>
          </a:xfrm>
          <a:prstGeom prst="rect">
            <a:avLst/>
          </a:prstGeom>
        </p:spPr>
      </p:pic>
    </p:spTree>
    <p:extLst>
      <p:ext uri="{BB962C8B-B14F-4D97-AF65-F5344CB8AC3E}">
        <p14:creationId xmlns:p14="http://schemas.microsoft.com/office/powerpoint/2010/main" val="1053697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0274A-877C-3AB3-9AAC-9295DFDCB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F9CC0C-5CF4-90E2-686F-8FD0D0B5F437}"/>
              </a:ext>
            </a:extLst>
          </p:cNvPr>
          <p:cNvSpPr>
            <a:spLocks noGrp="1"/>
          </p:cNvSpPr>
          <p:nvPr>
            <p:ph type="title"/>
          </p:nvPr>
        </p:nvSpPr>
        <p:spPr>
          <a:xfrm>
            <a:off x="581195" y="776748"/>
            <a:ext cx="11029616" cy="656106"/>
          </a:xfrm>
        </p:spPr>
        <p:txBody>
          <a:bodyPr>
            <a:normAutofit fontScale="90000"/>
          </a:bodyPr>
          <a:lstStyle/>
          <a:p>
            <a:pPr algn="ctr"/>
            <a:r>
              <a:rPr lang="en-IN" sz="4400" dirty="0"/>
              <a:t>objective</a:t>
            </a:r>
            <a:endParaRPr lang="en-IN" sz="4000" dirty="0"/>
          </a:p>
        </p:txBody>
      </p:sp>
      <p:sp>
        <p:nvSpPr>
          <p:cNvPr id="8" name="TextBox 7">
            <a:extLst>
              <a:ext uri="{FF2B5EF4-FFF2-40B4-BE49-F238E27FC236}">
                <a16:creationId xmlns:a16="http://schemas.microsoft.com/office/drawing/2014/main" id="{44C4ADF5-893E-B57D-9D2A-3735A198132A}"/>
              </a:ext>
            </a:extLst>
          </p:cNvPr>
          <p:cNvSpPr txBox="1"/>
          <p:nvPr/>
        </p:nvSpPr>
        <p:spPr>
          <a:xfrm>
            <a:off x="581191" y="1700980"/>
            <a:ext cx="11029618" cy="4924425"/>
          </a:xfrm>
          <a:prstGeom prst="rect">
            <a:avLst/>
          </a:prstGeom>
          <a:noFill/>
        </p:spPr>
        <p:txBody>
          <a:bodyPr wrap="square" rtlCol="0">
            <a:spAutoFit/>
          </a:bodyPr>
          <a:lstStyle/>
          <a:p>
            <a:pPr marL="285750" indent="-285750">
              <a:buFont typeface="Wingdings" panose="05000000000000000000" pitchFamily="2" charset="2"/>
              <a:buChar char="ü"/>
            </a:pPr>
            <a:r>
              <a:rPr lang="en-US" b="1" dirty="0">
                <a:latin typeface="Poppins Medium" panose="00000600000000000000" pitchFamily="2" charset="0"/>
                <a:cs typeface="Poppins Medium" panose="00000600000000000000" pitchFamily="2" charset="0"/>
              </a:rPr>
              <a:t>Customer Experience Insights :</a:t>
            </a:r>
            <a:r>
              <a:rPr lang="en-US" dirty="0"/>
              <a:t> </a:t>
            </a:r>
          </a:p>
          <a:p>
            <a:r>
              <a:rPr lang="en-US" sz="1600" dirty="0">
                <a:latin typeface="Poppins Medium" panose="00000600000000000000" pitchFamily="2" charset="0"/>
                <a:cs typeface="Poppins Medium" panose="00000600000000000000" pitchFamily="2" charset="0"/>
              </a:rPr>
              <a:t>By categorizing feedback, brands can pinpoint what aspects of the service are working and what needs urgent attention.</a:t>
            </a:r>
          </a:p>
          <a:p>
            <a:endParaRPr lang="en-US" sz="16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US" b="1" dirty="0">
                <a:latin typeface="Poppins Medium" panose="00000600000000000000" pitchFamily="2" charset="0"/>
                <a:cs typeface="Poppins Medium" panose="00000600000000000000" pitchFamily="2" charset="0"/>
              </a:rPr>
              <a:t>Data-Driven Decisions :</a:t>
            </a:r>
            <a:r>
              <a:rPr lang="en-US" dirty="0">
                <a:latin typeface="Poppins Medium" panose="00000600000000000000" pitchFamily="2" charset="0"/>
                <a:cs typeface="Poppins Medium" panose="00000600000000000000" pitchFamily="2" charset="0"/>
              </a:rPr>
              <a:t> </a:t>
            </a:r>
          </a:p>
          <a:p>
            <a:r>
              <a:rPr lang="en-US" sz="1600" dirty="0">
                <a:latin typeface="Poppins Medium" panose="00000600000000000000" pitchFamily="2" charset="0"/>
                <a:cs typeface="Poppins Medium" panose="00000600000000000000" pitchFamily="2" charset="0"/>
              </a:rPr>
              <a:t>Structured sentiment analysis helps management make informed decisions rather than relying on anecdotal feedback.</a:t>
            </a:r>
          </a:p>
          <a:p>
            <a:endParaRPr lang="en-US" sz="16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US" b="1" dirty="0">
                <a:latin typeface="Poppins Medium" panose="00000600000000000000" pitchFamily="2" charset="0"/>
                <a:cs typeface="Poppins Medium" panose="00000600000000000000" pitchFamily="2" charset="0"/>
              </a:rPr>
              <a:t>Trend Monitoring :</a:t>
            </a:r>
            <a:r>
              <a:rPr lang="en-US" dirty="0">
                <a:latin typeface="Poppins Medium" panose="00000600000000000000" pitchFamily="2" charset="0"/>
                <a:cs typeface="Poppins Medium" panose="00000600000000000000" pitchFamily="2" charset="0"/>
              </a:rPr>
              <a:t> </a:t>
            </a:r>
          </a:p>
          <a:p>
            <a:r>
              <a:rPr lang="en-US" sz="1600" dirty="0">
                <a:latin typeface="Poppins Medium" panose="00000600000000000000" pitchFamily="2" charset="0"/>
                <a:cs typeface="Poppins Medium" panose="00000600000000000000" pitchFamily="2" charset="0"/>
              </a:rPr>
              <a:t>Tracking sentiments over time reveals patterns, such as seasonal dips in satisfaction or regions with consistently poor service.</a:t>
            </a:r>
          </a:p>
          <a:p>
            <a:endParaRPr lang="en-US" sz="16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US" b="1" dirty="0">
                <a:latin typeface="Poppins Medium" panose="00000600000000000000" pitchFamily="2" charset="0"/>
                <a:cs typeface="Poppins Medium" panose="00000600000000000000" pitchFamily="2" charset="0"/>
              </a:rPr>
              <a:t>Targeted Improvements : </a:t>
            </a:r>
          </a:p>
          <a:p>
            <a:r>
              <a:rPr lang="en-US" sz="1600" dirty="0">
                <a:latin typeface="Poppins Medium" panose="00000600000000000000" pitchFamily="2" charset="0"/>
                <a:cs typeface="Poppins Medium" panose="00000600000000000000" pitchFamily="2" charset="0"/>
              </a:rPr>
              <a:t>For example, if a specific cuisine or price range is frequently associated with negative reviews, adjustments in menu offerings, pricing, or delivery methods can be implemented.</a:t>
            </a:r>
          </a:p>
          <a:p>
            <a:endParaRPr lang="en-US" sz="16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US" b="1" dirty="0">
                <a:latin typeface="Poppins Medium" panose="00000600000000000000" pitchFamily="2" charset="0"/>
                <a:cs typeface="Poppins Medium" panose="00000600000000000000" pitchFamily="2" charset="0"/>
              </a:rPr>
              <a:t>Customer Retention : </a:t>
            </a:r>
          </a:p>
          <a:p>
            <a:r>
              <a:rPr lang="en-US" sz="1600" dirty="0">
                <a:latin typeface="Poppins Medium" panose="00000600000000000000" pitchFamily="2" charset="0"/>
                <a:cs typeface="Poppins Medium" panose="00000600000000000000" pitchFamily="2" charset="0"/>
              </a:rPr>
              <a:t>Understanding customer dissatisfaction early allows businesses to intervene and enhance customer loyalty.</a:t>
            </a:r>
          </a:p>
        </p:txBody>
      </p:sp>
      <p:pic>
        <p:nvPicPr>
          <p:cNvPr id="6" name="Picture 5">
            <a:extLst>
              <a:ext uri="{FF2B5EF4-FFF2-40B4-BE49-F238E27FC236}">
                <a16:creationId xmlns:a16="http://schemas.microsoft.com/office/drawing/2014/main" id="{4FA5EF4B-E8EF-FF53-6F22-D6868A13CB2F}"/>
              </a:ext>
            </a:extLst>
          </p:cNvPr>
          <p:cNvPicPr>
            <a:picLocks noChangeAspect="1"/>
          </p:cNvPicPr>
          <p:nvPr/>
        </p:nvPicPr>
        <p:blipFill>
          <a:blip r:embed="rId2"/>
          <a:stretch>
            <a:fillRect/>
          </a:stretch>
        </p:blipFill>
        <p:spPr>
          <a:xfrm>
            <a:off x="3810120" y="669777"/>
            <a:ext cx="870048" cy="870048"/>
          </a:xfrm>
          <a:prstGeom prst="rect">
            <a:avLst/>
          </a:prstGeom>
        </p:spPr>
      </p:pic>
    </p:spTree>
    <p:extLst>
      <p:ext uri="{BB962C8B-B14F-4D97-AF65-F5344CB8AC3E}">
        <p14:creationId xmlns:p14="http://schemas.microsoft.com/office/powerpoint/2010/main" val="4052325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A6D3478-2986-4664-940C-67E0CAA21E0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116C154-5A0F-4CDC-8C15-D2E21584649C}">
  <ds:schemaRefs>
    <ds:schemaRef ds:uri="http://schemas.microsoft.com/sharepoint/v3/contenttype/forms"/>
  </ds:schemaRefs>
</ds:datastoreItem>
</file>

<file path=customXml/itemProps3.xml><?xml version="1.0" encoding="utf-8"?>
<ds:datastoreItem xmlns:ds="http://schemas.openxmlformats.org/officeDocument/2006/customXml" ds:itemID="{956C3F92-CC28-42D8-BF09-0770755510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{0BD6B411-DC5F-40FE-9B12-29685AD5A1B4}tf56535239_win32</Template>
  <TotalTime>2106</TotalTime>
  <Words>1578</Words>
  <Application>Microsoft Office PowerPoint</Application>
  <PresentationFormat>Widescreen</PresentationFormat>
  <Paragraphs>163</Paragraphs>
  <Slides>19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Calibri</vt:lpstr>
      <vt:lpstr>Courier New</vt:lpstr>
      <vt:lpstr>Franklin Gothic Book</vt:lpstr>
      <vt:lpstr>Franklin Gothic Demi</vt:lpstr>
      <vt:lpstr>Montserrat ExtraBold</vt:lpstr>
      <vt:lpstr>Poppins Medium</vt:lpstr>
      <vt:lpstr>Wingdings</vt:lpstr>
      <vt:lpstr>Wingdings 2</vt:lpstr>
      <vt:lpstr>DividendVTI</vt:lpstr>
      <vt:lpstr>Team : 06</vt:lpstr>
      <vt:lpstr>Team Members</vt:lpstr>
      <vt:lpstr>Project Introduction</vt:lpstr>
      <vt:lpstr>Project Overview</vt:lpstr>
      <vt:lpstr>Key Features</vt:lpstr>
      <vt:lpstr>Milestones</vt:lpstr>
      <vt:lpstr>objective</vt:lpstr>
      <vt:lpstr>objective</vt:lpstr>
      <vt:lpstr>objective</vt:lpstr>
      <vt:lpstr>Key Insights from Sentiment Analysis</vt:lpstr>
      <vt:lpstr>Key Insights from Sentiment Analysis</vt:lpstr>
      <vt:lpstr>Key Insights from Sentiment Analysis</vt:lpstr>
      <vt:lpstr>Key Insights from Sentiment Analysis</vt:lpstr>
      <vt:lpstr>Key Insights from Sentiment Analysis</vt:lpstr>
      <vt:lpstr>Key Insights from Sentiment Analysis</vt:lpstr>
      <vt:lpstr>Key Insights from Sentiment Analysis</vt:lpstr>
      <vt:lpstr>Dashboard overview</vt:lpstr>
      <vt:lpstr>Dashboard overview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sanskar choudhari</dc:creator>
  <cp:lastModifiedBy>sanskar choudhari</cp:lastModifiedBy>
  <cp:revision>3</cp:revision>
  <dcterms:created xsi:type="dcterms:W3CDTF">2025-08-29T05:33:12Z</dcterms:created>
  <dcterms:modified xsi:type="dcterms:W3CDTF">2025-10-10T11:26:21Z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